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23"/>
  </p:notesMasterIdLst>
  <p:sldIdLst>
    <p:sldId id="256" r:id="rId2"/>
    <p:sldId id="259" r:id="rId3"/>
    <p:sldId id="260" r:id="rId4"/>
    <p:sldId id="261" r:id="rId5"/>
    <p:sldId id="268" r:id="rId6"/>
    <p:sldId id="299" r:id="rId7"/>
    <p:sldId id="313" r:id="rId8"/>
    <p:sldId id="314" r:id="rId9"/>
    <p:sldId id="258" r:id="rId10"/>
    <p:sldId id="302" r:id="rId11"/>
    <p:sldId id="303" r:id="rId12"/>
    <p:sldId id="305" r:id="rId13"/>
    <p:sldId id="306" r:id="rId14"/>
    <p:sldId id="301" r:id="rId15"/>
    <p:sldId id="300" r:id="rId16"/>
    <p:sldId id="308" r:id="rId17"/>
    <p:sldId id="307" r:id="rId18"/>
    <p:sldId id="309" r:id="rId19"/>
    <p:sldId id="310" r:id="rId20"/>
    <p:sldId id="311" r:id="rId21"/>
    <p:sldId id="312" r:id="rId22"/>
  </p:sldIdLst>
  <p:sldSz cx="9144000" cy="5143500" type="screen16x9"/>
  <p:notesSz cx="6858000" cy="9144000"/>
  <p:embeddedFontLst>
    <p:embeddedFont>
      <p:font typeface="Anton" panose="020B0604020202020204" charset="0"/>
      <p:regular r:id="rId24"/>
    </p:embeddedFont>
    <p:embeddedFont>
      <p:font typeface="Space Mono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7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228BFE7-1840-4070-9252-C3AD1E5E99A9}">
  <a:tblStyle styleId="{6228BFE7-1840-4070-9252-C3AD1E5E99A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24" autoAdjust="0"/>
    <p:restoredTop sz="77901" autoAdjust="0"/>
  </p:normalViewPr>
  <p:slideViewPr>
    <p:cSldViewPr snapToGrid="0" showGuides="1">
      <p:cViewPr varScale="1">
        <p:scale>
          <a:sx n="70" d="100"/>
          <a:sy n="70" d="100"/>
        </p:scale>
        <p:origin x="786" y="60"/>
      </p:cViewPr>
      <p:guideLst>
        <p:guide orient="horz" pos="15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7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62dca8d15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62dca8d15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3186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62dca8d15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62dca8d15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4857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62dca8d15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62dca8d15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14747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62dca8d15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62dca8d15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29690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62dca8d15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62dca8d15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33909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62dca8d15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62dca8d15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56950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62dca8d15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62dca8d15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69922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62dca8d15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62dca8d15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18126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64bc52ab8b_1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64bc52ab8b_1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63156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64bc52ab8b_1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64bc52ab8b_1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6617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62dca8d15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62dca8d154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Thank u </a:t>
            </a:r>
            <a:r>
              <a:rPr lang="en-US" sz="2000" dirty="0" err="1"/>
              <a:t>kyle</a:t>
            </a:r>
            <a:r>
              <a:rPr lang="en-US" sz="2000" dirty="0"/>
              <a:t> for that. Just </a:t>
            </a:r>
            <a:endParaRPr sz="2000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64bc52ab8b_1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64bc52ab8b_1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58775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1725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64bc52ab8b_1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64bc52ab8b_1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62dca8d154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62dca8d154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64bc52ab8b_1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64bc52ab8b_1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64bc52ab8b_1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64bc52ab8b_1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7534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62dca8d15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62dca8d15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5922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62dca8d15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62dca8d15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1718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62dca8d15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62dca8d15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TITLE" type="title">
  <p:cSld name="TITLE">
    <p:bg>
      <p:bgPr>
        <a:solidFill>
          <a:schemeClr val="accent4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 amt="21000"/>
          </a:blip>
          <a:srcRect t="18615" b="31504"/>
          <a:stretch/>
        </p:blipFill>
        <p:spPr>
          <a:xfrm>
            <a:off x="-105725" y="-1"/>
            <a:ext cx="935545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125900" y="2033725"/>
            <a:ext cx="68922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Anton"/>
              <a:buNone/>
              <a:defRPr sz="72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nton"/>
              <a:buNone/>
              <a:defRPr sz="52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nton"/>
              <a:buNone/>
              <a:defRPr sz="52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nton"/>
              <a:buNone/>
              <a:defRPr sz="52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nton"/>
              <a:buNone/>
              <a:defRPr sz="52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nton"/>
              <a:buNone/>
              <a:defRPr sz="52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nton"/>
              <a:buNone/>
              <a:defRPr sz="52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nton"/>
              <a:buNone/>
              <a:defRPr sz="52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nton"/>
              <a:buNone/>
              <a:defRPr sz="52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382300" y="3933925"/>
            <a:ext cx="4379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1_1_1">
    <p:bg>
      <p:bgPr>
        <a:solidFill>
          <a:schemeClr val="accent4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9"/>
          <p:cNvPicPr preferRelativeResize="0"/>
          <p:nvPr/>
        </p:nvPicPr>
        <p:blipFill rotWithShape="1">
          <a:blip r:embed="rId2">
            <a:alphaModFix amt="21000"/>
          </a:blip>
          <a:srcRect t="18615" b="31504"/>
          <a:stretch/>
        </p:blipFill>
        <p:spPr>
          <a:xfrm>
            <a:off x="-105725" y="-1"/>
            <a:ext cx="935545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LANK_1_1_1_1_1">
    <p:bg>
      <p:bgPr>
        <a:solidFill>
          <a:schemeClr val="accent5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0"/>
          <p:cNvPicPr preferRelativeResize="0"/>
          <p:nvPr/>
        </p:nvPicPr>
        <p:blipFill rotWithShape="1">
          <a:blip r:embed="rId2">
            <a:alphaModFix amt="21000"/>
          </a:blip>
          <a:srcRect t="18615" b="31504"/>
          <a:stretch/>
        </p:blipFill>
        <p:spPr>
          <a:xfrm>
            <a:off x="-105725" y="-1"/>
            <a:ext cx="935545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6">
  <p:cSld name="BLANK_1_1_1_1_1_1">
    <p:bg>
      <p:bgPr>
        <a:solidFill>
          <a:schemeClr val="accent6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1"/>
          <p:cNvPicPr preferRelativeResize="0"/>
          <p:nvPr/>
        </p:nvPicPr>
        <p:blipFill rotWithShape="1">
          <a:blip r:embed="rId2">
            <a:alphaModFix amt="21000"/>
          </a:blip>
          <a:srcRect t="18615" b="31504"/>
          <a:stretch/>
        </p:blipFill>
        <p:spPr>
          <a:xfrm>
            <a:off x="-105725" y="-1"/>
            <a:ext cx="935545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IG_NUMBER_1">
    <p:bg>
      <p:bgPr>
        <a:solidFill>
          <a:schemeClr val="accen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/>
          <p:cNvPicPr preferRelativeResize="0"/>
          <p:nvPr/>
        </p:nvPicPr>
        <p:blipFill rotWithShape="1">
          <a:blip r:embed="rId2">
            <a:alphaModFix amt="21000"/>
          </a:blip>
          <a:srcRect t="18615" b="31504"/>
          <a:stretch/>
        </p:blipFill>
        <p:spPr>
          <a:xfrm>
            <a:off x="-105725" y="-1"/>
            <a:ext cx="935545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title" hasCustomPrompt="1"/>
          </p:nvPr>
        </p:nvSpPr>
        <p:spPr>
          <a:xfrm>
            <a:off x="1678625" y="959438"/>
            <a:ext cx="680100" cy="3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" name="Google Shape;20;p4"/>
          <p:cNvSpPr txBox="1">
            <a:spLocks noGrp="1"/>
          </p:cNvSpPr>
          <p:nvPr>
            <p:ph type="title" idx="2"/>
          </p:nvPr>
        </p:nvSpPr>
        <p:spPr>
          <a:xfrm>
            <a:off x="2498987" y="959438"/>
            <a:ext cx="1980600" cy="3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 idx="3" hasCustomPrompt="1"/>
          </p:nvPr>
        </p:nvSpPr>
        <p:spPr>
          <a:xfrm>
            <a:off x="1678625" y="1539038"/>
            <a:ext cx="680100" cy="3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" name="Google Shape;22;p4"/>
          <p:cNvSpPr txBox="1">
            <a:spLocks noGrp="1"/>
          </p:cNvSpPr>
          <p:nvPr>
            <p:ph type="title" idx="4"/>
          </p:nvPr>
        </p:nvSpPr>
        <p:spPr>
          <a:xfrm>
            <a:off x="2498987" y="1539038"/>
            <a:ext cx="1980600" cy="3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 idx="5" hasCustomPrompt="1"/>
          </p:nvPr>
        </p:nvSpPr>
        <p:spPr>
          <a:xfrm>
            <a:off x="1678625" y="2118638"/>
            <a:ext cx="680100" cy="3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4" name="Google Shape;24;p4"/>
          <p:cNvSpPr txBox="1">
            <a:spLocks noGrp="1"/>
          </p:cNvSpPr>
          <p:nvPr>
            <p:ph type="title" idx="6"/>
          </p:nvPr>
        </p:nvSpPr>
        <p:spPr>
          <a:xfrm>
            <a:off x="2498987" y="2118638"/>
            <a:ext cx="1980600" cy="3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title" idx="7" hasCustomPrompt="1"/>
          </p:nvPr>
        </p:nvSpPr>
        <p:spPr>
          <a:xfrm>
            <a:off x="1678625" y="2698238"/>
            <a:ext cx="680100" cy="3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" name="Google Shape;26;p4"/>
          <p:cNvSpPr txBox="1">
            <a:spLocks noGrp="1"/>
          </p:cNvSpPr>
          <p:nvPr>
            <p:ph type="title" idx="8"/>
          </p:nvPr>
        </p:nvSpPr>
        <p:spPr>
          <a:xfrm>
            <a:off x="2498987" y="2698238"/>
            <a:ext cx="1980600" cy="3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 idx="9" hasCustomPrompt="1"/>
          </p:nvPr>
        </p:nvSpPr>
        <p:spPr>
          <a:xfrm>
            <a:off x="1678625" y="3277838"/>
            <a:ext cx="680100" cy="3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" name="Google Shape;28;p4"/>
          <p:cNvSpPr txBox="1">
            <a:spLocks noGrp="1"/>
          </p:cNvSpPr>
          <p:nvPr>
            <p:ph type="title" idx="13"/>
          </p:nvPr>
        </p:nvSpPr>
        <p:spPr>
          <a:xfrm>
            <a:off x="2498987" y="3277838"/>
            <a:ext cx="1980600" cy="3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 idx="14" hasCustomPrompt="1"/>
          </p:nvPr>
        </p:nvSpPr>
        <p:spPr>
          <a:xfrm>
            <a:off x="1678625" y="3857438"/>
            <a:ext cx="680100" cy="3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" name="Google Shape;30;p4"/>
          <p:cNvSpPr txBox="1">
            <a:spLocks noGrp="1"/>
          </p:cNvSpPr>
          <p:nvPr>
            <p:ph type="title" idx="15"/>
          </p:nvPr>
        </p:nvSpPr>
        <p:spPr>
          <a:xfrm>
            <a:off x="2498987" y="3857438"/>
            <a:ext cx="1980600" cy="3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ubTitle" idx="1"/>
          </p:nvPr>
        </p:nvSpPr>
        <p:spPr>
          <a:xfrm>
            <a:off x="4632175" y="935050"/>
            <a:ext cx="2833200" cy="3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ubTitle" idx="16"/>
          </p:nvPr>
        </p:nvSpPr>
        <p:spPr>
          <a:xfrm>
            <a:off x="4632175" y="1514650"/>
            <a:ext cx="2833200" cy="3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ubTitle" idx="17"/>
          </p:nvPr>
        </p:nvSpPr>
        <p:spPr>
          <a:xfrm>
            <a:off x="4632175" y="2094250"/>
            <a:ext cx="2833200" cy="3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ubTitle" idx="18"/>
          </p:nvPr>
        </p:nvSpPr>
        <p:spPr>
          <a:xfrm>
            <a:off x="4632175" y="2673850"/>
            <a:ext cx="2833200" cy="3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ubTitle" idx="19"/>
          </p:nvPr>
        </p:nvSpPr>
        <p:spPr>
          <a:xfrm>
            <a:off x="4632175" y="3253450"/>
            <a:ext cx="2833200" cy="3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ubTitle" idx="20"/>
          </p:nvPr>
        </p:nvSpPr>
        <p:spPr>
          <a:xfrm>
            <a:off x="4632175" y="3833050"/>
            <a:ext cx="2833200" cy="3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 type="secHead">
  <p:cSld name="SECTION_HEADER">
    <p:bg>
      <p:bgPr>
        <a:solidFill>
          <a:schemeClr val="accent5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5"/>
          <p:cNvPicPr preferRelativeResize="0"/>
          <p:nvPr/>
        </p:nvPicPr>
        <p:blipFill rotWithShape="1">
          <a:blip r:embed="rId2">
            <a:alphaModFix amt="21000"/>
          </a:blip>
          <a:srcRect t="18615" b="31504"/>
          <a:stretch/>
        </p:blipFill>
        <p:spPr>
          <a:xfrm>
            <a:off x="-105725" y="-1"/>
            <a:ext cx="935545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1758900" y="2437225"/>
            <a:ext cx="5626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1"/>
          </p:nvPr>
        </p:nvSpPr>
        <p:spPr>
          <a:xfrm>
            <a:off x="2801400" y="3279025"/>
            <a:ext cx="3541200" cy="11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41" name="Google Shape;41;p5"/>
          <p:cNvCxnSpPr/>
          <p:nvPr/>
        </p:nvCxnSpPr>
        <p:spPr>
          <a:xfrm>
            <a:off x="-187950" y="446015"/>
            <a:ext cx="9519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42" name="Google Shape;42;p5"/>
          <p:cNvCxnSpPr/>
          <p:nvPr/>
        </p:nvCxnSpPr>
        <p:spPr>
          <a:xfrm>
            <a:off x="-187950" y="4686580"/>
            <a:ext cx="9519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1">
  <p:cSld name="SECTION_HEADER_2">
    <p:bg>
      <p:bgPr>
        <a:solidFill>
          <a:schemeClr val="accent6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6"/>
          <p:cNvPicPr preferRelativeResize="0"/>
          <p:nvPr/>
        </p:nvPicPr>
        <p:blipFill rotWithShape="1">
          <a:blip r:embed="rId2">
            <a:alphaModFix amt="21000"/>
          </a:blip>
          <a:srcRect t="18615" b="31504"/>
          <a:stretch/>
        </p:blipFill>
        <p:spPr>
          <a:xfrm>
            <a:off x="-105725" y="-1"/>
            <a:ext cx="935545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5195575" y="2818225"/>
            <a:ext cx="2916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ubTitle" idx="1"/>
          </p:nvPr>
        </p:nvSpPr>
        <p:spPr>
          <a:xfrm>
            <a:off x="5785425" y="3952046"/>
            <a:ext cx="2327100" cy="11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title" idx="2" hasCustomPrompt="1"/>
          </p:nvPr>
        </p:nvSpPr>
        <p:spPr>
          <a:xfrm>
            <a:off x="6111680" y="1524738"/>
            <a:ext cx="2153100" cy="3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cxnSp>
        <p:nvCxnSpPr>
          <p:cNvPr id="48" name="Google Shape;48;p6"/>
          <p:cNvCxnSpPr/>
          <p:nvPr/>
        </p:nvCxnSpPr>
        <p:spPr>
          <a:xfrm rot="10800000">
            <a:off x="630750" y="-34900"/>
            <a:ext cx="0" cy="5184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49" name="Google Shape;49;p6"/>
          <p:cNvCxnSpPr/>
          <p:nvPr/>
        </p:nvCxnSpPr>
        <p:spPr>
          <a:xfrm rot="10800000">
            <a:off x="9031225" y="-34900"/>
            <a:ext cx="0" cy="5184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SECTION_HEADER_1">
    <p:bg>
      <p:bgPr>
        <a:solidFill>
          <a:schemeClr val="accent3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7"/>
          <p:cNvPicPr preferRelativeResize="0"/>
          <p:nvPr/>
        </p:nvPicPr>
        <p:blipFill rotWithShape="1">
          <a:blip r:embed="rId2">
            <a:alphaModFix amt="21000"/>
          </a:blip>
          <a:srcRect t="18615" b="31504"/>
          <a:stretch/>
        </p:blipFill>
        <p:spPr>
          <a:xfrm>
            <a:off x="-105725" y="-1"/>
            <a:ext cx="935545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896300" y="575400"/>
            <a:ext cx="26628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ubTitle" idx="1"/>
          </p:nvPr>
        </p:nvSpPr>
        <p:spPr>
          <a:xfrm>
            <a:off x="2820173" y="3518975"/>
            <a:ext cx="1547100" cy="9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title" idx="2"/>
          </p:nvPr>
        </p:nvSpPr>
        <p:spPr>
          <a:xfrm>
            <a:off x="2700617" y="3132175"/>
            <a:ext cx="17862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ubTitle" idx="3"/>
          </p:nvPr>
        </p:nvSpPr>
        <p:spPr>
          <a:xfrm>
            <a:off x="4776748" y="3518975"/>
            <a:ext cx="1547100" cy="9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title" idx="4"/>
          </p:nvPr>
        </p:nvSpPr>
        <p:spPr>
          <a:xfrm>
            <a:off x="4657183" y="3132175"/>
            <a:ext cx="17862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ubTitle" idx="5"/>
          </p:nvPr>
        </p:nvSpPr>
        <p:spPr>
          <a:xfrm>
            <a:off x="6733297" y="3518975"/>
            <a:ext cx="1547100" cy="9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title" idx="6"/>
          </p:nvPr>
        </p:nvSpPr>
        <p:spPr>
          <a:xfrm>
            <a:off x="6613750" y="3132175"/>
            <a:ext cx="17862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cxnSp>
        <p:nvCxnSpPr>
          <p:cNvPr id="59" name="Google Shape;59;p7"/>
          <p:cNvCxnSpPr/>
          <p:nvPr/>
        </p:nvCxnSpPr>
        <p:spPr>
          <a:xfrm>
            <a:off x="-187950" y="446015"/>
            <a:ext cx="9519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60" name="Google Shape;60;p7"/>
          <p:cNvCxnSpPr/>
          <p:nvPr/>
        </p:nvCxnSpPr>
        <p:spPr>
          <a:xfrm>
            <a:off x="-31175" y="1927930"/>
            <a:ext cx="9519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61" name="Google Shape;61;p7"/>
          <p:cNvSpPr txBox="1">
            <a:spLocks noGrp="1"/>
          </p:cNvSpPr>
          <p:nvPr>
            <p:ph type="subTitle" idx="7"/>
          </p:nvPr>
        </p:nvSpPr>
        <p:spPr>
          <a:xfrm>
            <a:off x="863600" y="3518975"/>
            <a:ext cx="1547100" cy="9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title" idx="8"/>
          </p:nvPr>
        </p:nvSpPr>
        <p:spPr>
          <a:xfrm>
            <a:off x="744050" y="3132175"/>
            <a:ext cx="17862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IG NUMBERS">
  <p:cSld name="SECTION_HEADER_1_4_1">
    <p:bg>
      <p:bgPr>
        <a:solidFill>
          <a:schemeClr val="accent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4"/>
          <p:cNvPicPr preferRelativeResize="0"/>
          <p:nvPr/>
        </p:nvPicPr>
        <p:blipFill rotWithShape="1">
          <a:blip r:embed="rId2">
            <a:alphaModFix amt="21000"/>
          </a:blip>
          <a:srcRect t="18615" b="31504"/>
          <a:stretch/>
        </p:blipFill>
        <p:spPr>
          <a:xfrm>
            <a:off x="-105725" y="-1"/>
            <a:ext cx="935545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896300" y="575400"/>
            <a:ext cx="20778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cxnSp>
        <p:nvCxnSpPr>
          <p:cNvPr id="98" name="Google Shape;98;p14"/>
          <p:cNvCxnSpPr/>
          <p:nvPr/>
        </p:nvCxnSpPr>
        <p:spPr>
          <a:xfrm rot="10800000">
            <a:off x="630750" y="-34900"/>
            <a:ext cx="0" cy="5184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99" name="Google Shape;99;p14"/>
          <p:cNvCxnSpPr/>
          <p:nvPr/>
        </p:nvCxnSpPr>
        <p:spPr>
          <a:xfrm rot="10800000">
            <a:off x="8482125" y="-20700"/>
            <a:ext cx="0" cy="5184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0" name="Google Shape;100;p14"/>
          <p:cNvSpPr txBox="1">
            <a:spLocks noGrp="1"/>
          </p:cNvSpPr>
          <p:nvPr>
            <p:ph type="title" idx="2" hasCustomPrompt="1"/>
          </p:nvPr>
        </p:nvSpPr>
        <p:spPr>
          <a:xfrm>
            <a:off x="4942211" y="769084"/>
            <a:ext cx="2153100" cy="3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1" name="Google Shape;101;p14"/>
          <p:cNvSpPr txBox="1">
            <a:spLocks noGrp="1"/>
          </p:cNvSpPr>
          <p:nvPr>
            <p:ph type="subTitle" idx="1"/>
          </p:nvPr>
        </p:nvSpPr>
        <p:spPr>
          <a:xfrm>
            <a:off x="4577256" y="1167674"/>
            <a:ext cx="2883000" cy="44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title" idx="3" hasCustomPrompt="1"/>
          </p:nvPr>
        </p:nvSpPr>
        <p:spPr>
          <a:xfrm>
            <a:off x="4942211" y="2205134"/>
            <a:ext cx="2153100" cy="3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3" name="Google Shape;103;p14"/>
          <p:cNvSpPr txBox="1">
            <a:spLocks noGrp="1"/>
          </p:cNvSpPr>
          <p:nvPr>
            <p:ph type="subTitle" idx="4"/>
          </p:nvPr>
        </p:nvSpPr>
        <p:spPr>
          <a:xfrm>
            <a:off x="4577256" y="2603724"/>
            <a:ext cx="2883000" cy="44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title" idx="5" hasCustomPrompt="1"/>
          </p:nvPr>
        </p:nvSpPr>
        <p:spPr>
          <a:xfrm>
            <a:off x="4942211" y="3641184"/>
            <a:ext cx="2153100" cy="3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5" name="Google Shape;105;p14"/>
          <p:cNvSpPr txBox="1">
            <a:spLocks noGrp="1"/>
          </p:cNvSpPr>
          <p:nvPr>
            <p:ph type="subTitle" idx="6"/>
          </p:nvPr>
        </p:nvSpPr>
        <p:spPr>
          <a:xfrm>
            <a:off x="4577256" y="4039774"/>
            <a:ext cx="2883000" cy="44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">
    <p:bg>
      <p:bgPr>
        <a:solidFill>
          <a:schemeClr val="accent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6"/>
          <p:cNvPicPr preferRelativeResize="0"/>
          <p:nvPr/>
        </p:nvPicPr>
        <p:blipFill rotWithShape="1">
          <a:blip r:embed="rId2">
            <a:alphaModFix amt="21000"/>
          </a:blip>
          <a:srcRect t="18615" b="31504"/>
          <a:stretch/>
        </p:blipFill>
        <p:spPr>
          <a:xfrm>
            <a:off x="-105725" y="-1"/>
            <a:ext cx="935545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">
    <p:bg>
      <p:bgPr>
        <a:solidFill>
          <a:schemeClr val="accent2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7"/>
          <p:cNvPicPr preferRelativeResize="0"/>
          <p:nvPr/>
        </p:nvPicPr>
        <p:blipFill rotWithShape="1">
          <a:blip r:embed="rId2">
            <a:alphaModFix amt="21000"/>
          </a:blip>
          <a:srcRect t="18615" b="31504"/>
          <a:stretch/>
        </p:blipFill>
        <p:spPr>
          <a:xfrm>
            <a:off x="-105725" y="-1"/>
            <a:ext cx="935545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">
    <p:bg>
      <p:bgPr>
        <a:solidFill>
          <a:schemeClr val="accent3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8"/>
          <p:cNvPicPr preferRelativeResize="0"/>
          <p:nvPr/>
        </p:nvPicPr>
        <p:blipFill rotWithShape="1">
          <a:blip r:embed="rId2">
            <a:alphaModFix amt="21000"/>
          </a:blip>
          <a:srcRect t="18615" b="31504"/>
          <a:stretch/>
        </p:blipFill>
        <p:spPr>
          <a:xfrm>
            <a:off x="-105725" y="-1"/>
            <a:ext cx="935545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"/>
              <a:buNone/>
              <a:defRPr sz="2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"/>
              <a:buNone/>
              <a:defRPr sz="2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"/>
              <a:buNone/>
              <a:defRPr sz="2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"/>
              <a:buNone/>
              <a:defRPr sz="2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"/>
              <a:buNone/>
              <a:defRPr sz="2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"/>
              <a:buNone/>
              <a:defRPr sz="2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"/>
              <a:buNone/>
              <a:defRPr sz="2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"/>
              <a:buNone/>
              <a:defRPr sz="2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"/>
              <a:buNone/>
              <a:defRPr sz="2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pace Mono"/>
              <a:buChar char="●"/>
              <a:defRPr sz="18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ce Mono"/>
              <a:buChar char="○"/>
              <a:defRPr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ce Mono"/>
              <a:buChar char="■"/>
              <a:defRPr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ce Mono"/>
              <a:buChar char="●"/>
              <a:defRPr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ce Mono"/>
              <a:buChar char="○"/>
              <a:defRPr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ce Mono"/>
              <a:buChar char="■"/>
              <a:defRPr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ce Mono"/>
              <a:buChar char="●"/>
              <a:defRPr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ce Mono"/>
              <a:buChar char="○"/>
              <a:defRPr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Space Mono"/>
              <a:buChar char="■"/>
              <a:defRPr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pug.com/pm-cem-and-covid-19-reflection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5"/>
          <p:cNvSpPr txBox="1">
            <a:spLocks noGrp="1"/>
          </p:cNvSpPr>
          <p:nvPr>
            <p:ph type="ctrTitle"/>
          </p:nvPr>
        </p:nvSpPr>
        <p:spPr>
          <a:xfrm>
            <a:off x="0" y="2033725"/>
            <a:ext cx="9144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Reflections</a:t>
            </a:r>
            <a:endParaRPr dirty="0"/>
          </a:p>
        </p:txBody>
      </p:sp>
      <p:sp>
        <p:nvSpPr>
          <p:cNvPr id="203" name="Google Shape;203;p35"/>
          <p:cNvSpPr txBox="1">
            <a:spLocks noGrp="1"/>
          </p:cNvSpPr>
          <p:nvPr>
            <p:ph type="subTitle" idx="1"/>
          </p:nvPr>
        </p:nvSpPr>
        <p:spPr>
          <a:xfrm>
            <a:off x="21063" y="4171920"/>
            <a:ext cx="914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Project Management, Critical Event Management and COVID-19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10/28/2020</a:t>
            </a:r>
            <a:endParaRPr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B224F9-A4B4-4EF6-A213-9D421E5836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093744" y="225711"/>
            <a:ext cx="2821822" cy="37953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E0C4AA-958F-454A-BA46-A56233DA942A}"/>
              </a:ext>
            </a:extLst>
          </p:cNvPr>
          <p:cNvSpPr txBox="1"/>
          <p:nvPr/>
        </p:nvSpPr>
        <p:spPr>
          <a:xfrm>
            <a:off x="893261" y="318511"/>
            <a:ext cx="49720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Anton" panose="020B0604020202020204" charset="0"/>
              </a:rPr>
              <a:t>“Not Missiles, but Microbes.”</a:t>
            </a:r>
          </a:p>
          <a:p>
            <a:pPr algn="r"/>
            <a:r>
              <a:rPr lang="en-US" dirty="0">
                <a:latin typeface="+mn-lt"/>
              </a:rPr>
              <a:t>--Bill Gates Ted Talk, 2015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ED7DC7-23E8-42BD-A039-39F3BD2EDC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6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10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ED7DC7-23E8-42BD-A039-39F3BD2EDC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6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554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ED7DC7-23E8-42BD-A039-39F3BD2EDC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6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767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ED7DC7-23E8-42BD-A039-39F3BD2EDC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6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475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ED7DC7-23E8-42BD-A039-39F3BD2EDC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6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229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ED7DC7-23E8-42BD-A039-39F3BD2EDC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6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242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ED7DC7-23E8-42BD-A039-39F3BD2EDC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304020" cy="516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10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ED7DC7-23E8-42BD-A039-39F3BD2EDC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6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921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47"/>
          <p:cNvSpPr txBox="1">
            <a:spLocks noGrp="1"/>
          </p:cNvSpPr>
          <p:nvPr>
            <p:ph type="title"/>
          </p:nvPr>
        </p:nvSpPr>
        <p:spPr>
          <a:xfrm>
            <a:off x="587690" y="567870"/>
            <a:ext cx="2452690" cy="45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Counter Measures Taken</a:t>
            </a:r>
          </a:p>
        </p:txBody>
      </p:sp>
      <p:sp>
        <p:nvSpPr>
          <p:cNvPr id="570" name="Google Shape;570;p47"/>
          <p:cNvSpPr txBox="1">
            <a:spLocks noGrp="1"/>
          </p:cNvSpPr>
          <p:nvPr>
            <p:ph type="subTitle" idx="1"/>
          </p:nvPr>
        </p:nvSpPr>
        <p:spPr>
          <a:xfrm>
            <a:off x="2686052" y="453420"/>
            <a:ext cx="6835140" cy="45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457200" algn="l" rtl="0">
              <a:spcBef>
                <a:spcPts val="600"/>
              </a:spcBef>
              <a:spcAft>
                <a:spcPts val="600"/>
              </a:spcAft>
              <a:buSzPct val="100000"/>
              <a:buBlip>
                <a:blip r:embed="rId3"/>
              </a:buBlip>
            </a:pPr>
            <a:r>
              <a:rPr lang="en-US" sz="2800" b="0" i="0" u="none" strike="noStrike" dirty="0">
                <a:solidFill>
                  <a:schemeClr val="tx1"/>
                </a:solidFill>
                <a:effectLst/>
                <a:latin typeface="National2"/>
              </a:rPr>
              <a:t>Virtual video meetings (for everything)</a:t>
            </a:r>
          </a:p>
          <a:p>
            <a:pPr lvl="0" indent="-457200" algn="l" rtl="0">
              <a:spcBef>
                <a:spcPts val="600"/>
              </a:spcBef>
              <a:spcAft>
                <a:spcPts val="600"/>
              </a:spcAft>
              <a:buSzPct val="100000"/>
              <a:buBlip>
                <a:blip r:embed="rId3"/>
              </a:buBlip>
            </a:pPr>
            <a:r>
              <a:rPr lang="en-US" sz="2800" dirty="0">
                <a:solidFill>
                  <a:schemeClr val="tx1"/>
                </a:solidFill>
                <a:latin typeface="National2"/>
              </a:rPr>
              <a:t>Physical separation in the office</a:t>
            </a:r>
          </a:p>
          <a:p>
            <a:pPr lvl="0" indent="-457200" algn="l" rtl="0">
              <a:spcBef>
                <a:spcPts val="600"/>
              </a:spcBef>
              <a:spcAft>
                <a:spcPts val="600"/>
              </a:spcAft>
              <a:buSzPct val="100000"/>
              <a:buBlip>
                <a:blip r:embed="rId3"/>
              </a:buBlip>
            </a:pPr>
            <a:r>
              <a:rPr lang="en-US" sz="2800" dirty="0">
                <a:solidFill>
                  <a:schemeClr val="tx1"/>
                </a:solidFill>
                <a:latin typeface="National2"/>
              </a:rPr>
              <a:t>Limited work hours / rolling shifts</a:t>
            </a:r>
          </a:p>
          <a:p>
            <a:pPr lvl="0" indent="-457200" algn="l" rtl="0">
              <a:spcBef>
                <a:spcPts val="600"/>
              </a:spcBef>
              <a:spcAft>
                <a:spcPts val="600"/>
              </a:spcAft>
              <a:buSzPct val="100000"/>
              <a:buBlip>
                <a:blip r:embed="rId3"/>
              </a:buBlip>
            </a:pPr>
            <a:r>
              <a:rPr lang="en-US" sz="2800" dirty="0">
                <a:solidFill>
                  <a:schemeClr val="tx1"/>
                </a:solidFill>
                <a:latin typeface="National2"/>
              </a:rPr>
              <a:t>PPE distribution enterprise-wide</a:t>
            </a:r>
          </a:p>
          <a:p>
            <a:pPr lvl="0" indent="-457200" algn="l" rtl="0">
              <a:spcBef>
                <a:spcPts val="600"/>
              </a:spcBef>
              <a:spcAft>
                <a:spcPts val="600"/>
              </a:spcAft>
              <a:buSzPct val="100000"/>
              <a:buBlip>
                <a:blip r:embed="rId3"/>
              </a:buBlip>
            </a:pPr>
            <a:r>
              <a:rPr lang="en-US" sz="2800" dirty="0">
                <a:solidFill>
                  <a:schemeClr val="tx1"/>
                </a:solidFill>
                <a:latin typeface="National2"/>
              </a:rPr>
              <a:t>Work-from-Home plans initiated</a:t>
            </a:r>
          </a:p>
          <a:p>
            <a:pPr lvl="0" indent="-457200" algn="l" rtl="0">
              <a:spcBef>
                <a:spcPts val="600"/>
              </a:spcBef>
              <a:spcAft>
                <a:spcPts val="600"/>
              </a:spcAft>
              <a:buSzPct val="100000"/>
              <a:buBlip>
                <a:blip r:embed="rId3"/>
              </a:buBlip>
            </a:pPr>
            <a:r>
              <a:rPr lang="en-US" sz="2800" dirty="0">
                <a:solidFill>
                  <a:schemeClr val="tx1"/>
                </a:solidFill>
                <a:latin typeface="National2"/>
              </a:rPr>
              <a:t>Local surrogates replacing </a:t>
            </a:r>
            <a:br>
              <a:rPr lang="en-US" sz="2800" dirty="0">
                <a:solidFill>
                  <a:schemeClr val="tx1"/>
                </a:solidFill>
                <a:latin typeface="National2"/>
              </a:rPr>
            </a:br>
            <a:r>
              <a:rPr lang="en-US" sz="2800" dirty="0">
                <a:solidFill>
                  <a:schemeClr val="tx1"/>
                </a:solidFill>
                <a:latin typeface="National2"/>
              </a:rPr>
              <a:t>International travel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100000"/>
            </a:pPr>
            <a:endParaRPr lang="en-US" sz="2800" dirty="0">
              <a:solidFill>
                <a:srgbClr val="333E48"/>
              </a:solidFill>
              <a:latin typeface="National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100000"/>
            </a:pPr>
            <a:endParaRPr lang="en-US" sz="2800" b="0" i="0" u="none" strike="noStrike" dirty="0">
              <a:solidFill>
                <a:srgbClr val="333E48"/>
              </a:solidFill>
              <a:effectLst/>
              <a:latin typeface="National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100000"/>
            </a:pPr>
            <a:endParaRPr lang="en-US" sz="1600" b="0" i="0" u="none" strike="noStrike" dirty="0">
              <a:solidFill>
                <a:srgbClr val="333E48"/>
              </a:solidFill>
              <a:effectLst/>
              <a:latin typeface="National2"/>
            </a:endParaRP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SzPct val="100000"/>
              <a:buBlip>
                <a:blip r:embed="rId3"/>
              </a:buBlip>
            </a:pPr>
            <a:endParaRPr lang="en-US" sz="2800" b="0" i="0" u="none" strike="noStrike" dirty="0">
              <a:solidFill>
                <a:srgbClr val="333E48"/>
              </a:solidFill>
              <a:effectLst/>
              <a:latin typeface="National2"/>
            </a:endParaRPr>
          </a:p>
        </p:txBody>
      </p:sp>
    </p:spTree>
    <p:extLst>
      <p:ext uri="{BB962C8B-B14F-4D97-AF65-F5344CB8AC3E}">
        <p14:creationId xmlns:p14="http://schemas.microsoft.com/office/powerpoint/2010/main" val="484006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47"/>
          <p:cNvSpPr txBox="1">
            <a:spLocks noGrp="1"/>
          </p:cNvSpPr>
          <p:nvPr>
            <p:ph type="title"/>
          </p:nvPr>
        </p:nvSpPr>
        <p:spPr>
          <a:xfrm>
            <a:off x="610550" y="575400"/>
            <a:ext cx="2452690" cy="45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Lessons Learned </a:t>
            </a:r>
            <a:br>
              <a:rPr lang="en-US" dirty="0"/>
            </a:br>
            <a:r>
              <a:rPr lang="en-US" dirty="0"/>
              <a:t>So Far</a:t>
            </a:r>
          </a:p>
        </p:txBody>
      </p:sp>
      <p:sp>
        <p:nvSpPr>
          <p:cNvPr id="23" name="Google Shape;570;p47">
            <a:extLst>
              <a:ext uri="{FF2B5EF4-FFF2-40B4-BE49-F238E27FC236}">
                <a16:creationId xmlns:a16="http://schemas.microsoft.com/office/drawing/2014/main" id="{920ED422-272B-4579-803B-B97401932B3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457452" y="453420"/>
            <a:ext cx="6423658" cy="45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457200" algn="l" rtl="0">
              <a:spcBef>
                <a:spcPts val="600"/>
              </a:spcBef>
              <a:spcAft>
                <a:spcPts val="600"/>
              </a:spcAft>
              <a:buSzPct val="100000"/>
              <a:buBlip>
                <a:blip r:embed="rId3"/>
              </a:buBlip>
            </a:pPr>
            <a:r>
              <a:rPr lang="en-US" sz="2800" b="0" i="0" u="none" strike="noStrike" dirty="0">
                <a:solidFill>
                  <a:schemeClr val="tx1"/>
                </a:solidFill>
                <a:effectLst/>
                <a:latin typeface="National2"/>
              </a:rPr>
              <a:t>Out of box thinking / better teamwork needed</a:t>
            </a:r>
          </a:p>
          <a:p>
            <a:pPr lvl="0" indent="-457200" algn="l" rtl="0">
              <a:spcBef>
                <a:spcPts val="600"/>
              </a:spcBef>
              <a:spcAft>
                <a:spcPts val="600"/>
              </a:spcAft>
              <a:buSzPct val="100000"/>
              <a:buBlip>
                <a:blip r:embed="rId3"/>
              </a:buBlip>
            </a:pPr>
            <a:r>
              <a:rPr lang="en-US" sz="2800" dirty="0">
                <a:solidFill>
                  <a:schemeClr val="tx1"/>
                </a:solidFill>
                <a:latin typeface="National2"/>
              </a:rPr>
              <a:t>Be proactive and always on Swan Alert</a:t>
            </a:r>
          </a:p>
          <a:p>
            <a:pPr lvl="0" indent="-457200" algn="l" rtl="0">
              <a:spcBef>
                <a:spcPts val="600"/>
              </a:spcBef>
              <a:spcAft>
                <a:spcPts val="600"/>
              </a:spcAft>
              <a:buSzPct val="100000"/>
              <a:buBlip>
                <a:blip r:embed="rId3"/>
              </a:buBlip>
            </a:pPr>
            <a:r>
              <a:rPr lang="en-US" sz="2800" dirty="0">
                <a:solidFill>
                  <a:schemeClr val="tx1"/>
                </a:solidFill>
                <a:latin typeface="National2"/>
              </a:rPr>
              <a:t>Work backward from complete failure</a:t>
            </a:r>
          </a:p>
          <a:p>
            <a:pPr lvl="0" indent="-457200" algn="l" rtl="0">
              <a:spcBef>
                <a:spcPts val="600"/>
              </a:spcBef>
              <a:spcAft>
                <a:spcPts val="600"/>
              </a:spcAft>
              <a:buSzPct val="100000"/>
              <a:buBlip>
                <a:blip r:embed="rId3"/>
              </a:buBlip>
            </a:pPr>
            <a:r>
              <a:rPr lang="en-US" sz="2800" dirty="0">
                <a:solidFill>
                  <a:schemeClr val="tx1"/>
                </a:solidFill>
                <a:latin typeface="National2"/>
              </a:rPr>
              <a:t>If you are not affected, just keep on truck 'in</a:t>
            </a:r>
          </a:p>
          <a:p>
            <a:pPr lvl="0" indent="-457200" algn="l" rtl="0">
              <a:spcBef>
                <a:spcPts val="600"/>
              </a:spcBef>
              <a:spcAft>
                <a:spcPts val="600"/>
              </a:spcAft>
              <a:buSzPct val="100000"/>
              <a:buBlip>
                <a:blip r:embed="rId3"/>
              </a:buBlip>
            </a:pPr>
            <a:r>
              <a:rPr lang="en-US" sz="2800" dirty="0">
                <a:solidFill>
                  <a:schemeClr val="tx1"/>
                </a:solidFill>
                <a:latin typeface="National2"/>
              </a:rPr>
              <a:t>Go slow, and be patient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100000"/>
            </a:pPr>
            <a:endParaRPr lang="en-US" sz="2800" dirty="0">
              <a:solidFill>
                <a:srgbClr val="333E48"/>
              </a:solidFill>
              <a:latin typeface="National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100000"/>
            </a:pPr>
            <a:endParaRPr lang="en-US" sz="2800" b="0" i="0" u="none" strike="noStrike" dirty="0">
              <a:solidFill>
                <a:srgbClr val="333E48"/>
              </a:solidFill>
              <a:effectLst/>
              <a:latin typeface="National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100000"/>
            </a:pPr>
            <a:endParaRPr lang="en-US" sz="1600" b="0" i="0" u="none" strike="noStrike" dirty="0">
              <a:solidFill>
                <a:srgbClr val="333E48"/>
              </a:solidFill>
              <a:effectLst/>
              <a:latin typeface="National2"/>
            </a:endParaRP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SzPct val="100000"/>
              <a:buBlip>
                <a:blip r:embed="rId3"/>
              </a:buBlip>
            </a:pPr>
            <a:endParaRPr lang="en-US" sz="2800" b="0" i="0" u="none" strike="noStrike" dirty="0">
              <a:solidFill>
                <a:srgbClr val="333E48"/>
              </a:solidFill>
              <a:effectLst/>
              <a:latin typeface="National2"/>
            </a:endParaRPr>
          </a:p>
        </p:txBody>
      </p:sp>
    </p:spTree>
    <p:extLst>
      <p:ext uri="{BB962C8B-B14F-4D97-AF65-F5344CB8AC3E}">
        <p14:creationId xmlns:p14="http://schemas.microsoft.com/office/powerpoint/2010/main" val="3069425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8"/>
          <p:cNvSpPr txBox="1">
            <a:spLocks noGrp="1"/>
          </p:cNvSpPr>
          <p:nvPr>
            <p:ph type="title"/>
          </p:nvPr>
        </p:nvSpPr>
        <p:spPr>
          <a:xfrm>
            <a:off x="0" y="2881325"/>
            <a:ext cx="914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INTRODUCTIONS</a:t>
            </a:r>
            <a:endParaRPr sz="6000" dirty="0"/>
          </a:p>
        </p:txBody>
      </p:sp>
      <p:sp>
        <p:nvSpPr>
          <p:cNvPr id="248" name="Google Shape;248;p38"/>
          <p:cNvSpPr txBox="1">
            <a:spLocks noGrp="1"/>
          </p:cNvSpPr>
          <p:nvPr>
            <p:ph type="subTitle" idx="1"/>
          </p:nvPr>
        </p:nvSpPr>
        <p:spPr>
          <a:xfrm>
            <a:off x="0" y="3979075"/>
            <a:ext cx="9144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About Jigs, Claudia &amp; Sorin</a:t>
            </a:r>
            <a:endParaRPr sz="1800" dirty="0"/>
          </a:p>
        </p:txBody>
      </p:sp>
      <p:sp>
        <p:nvSpPr>
          <p:cNvPr id="249" name="Google Shape;249;p38"/>
          <p:cNvSpPr/>
          <p:nvPr/>
        </p:nvSpPr>
        <p:spPr>
          <a:xfrm>
            <a:off x="2960370" y="678575"/>
            <a:ext cx="1748790" cy="1758650"/>
          </a:xfrm>
          <a:custGeom>
            <a:avLst/>
            <a:gdLst/>
            <a:ahLst/>
            <a:cxnLst/>
            <a:rect l="l" t="t" r="r" b="b"/>
            <a:pathLst>
              <a:path w="176791" h="209066" extrusionOk="0">
                <a:moveTo>
                  <a:pt x="153633" y="0"/>
                </a:moveTo>
                <a:cubicBezTo>
                  <a:pt x="140884" y="0"/>
                  <a:pt x="130475" y="10328"/>
                  <a:pt x="130475" y="23158"/>
                </a:cubicBezTo>
                <a:cubicBezTo>
                  <a:pt x="130475" y="31307"/>
                  <a:pt x="134671" y="38408"/>
                  <a:pt x="141045" y="42523"/>
                </a:cubicBezTo>
                <a:lnTo>
                  <a:pt x="126279" y="82061"/>
                </a:lnTo>
                <a:cubicBezTo>
                  <a:pt x="123616" y="81415"/>
                  <a:pt x="120873" y="81093"/>
                  <a:pt x="118049" y="81093"/>
                </a:cubicBezTo>
                <a:cubicBezTo>
                  <a:pt x="108850" y="81093"/>
                  <a:pt x="100459" y="84482"/>
                  <a:pt x="94003" y="89969"/>
                </a:cubicBezTo>
                <a:lnTo>
                  <a:pt x="45509" y="46235"/>
                </a:lnTo>
                <a:cubicBezTo>
                  <a:pt x="47607" y="42604"/>
                  <a:pt x="48818" y="38408"/>
                  <a:pt x="48818" y="33970"/>
                </a:cubicBezTo>
                <a:cubicBezTo>
                  <a:pt x="48818" y="20495"/>
                  <a:pt x="37844" y="9521"/>
                  <a:pt x="24369" y="9521"/>
                </a:cubicBezTo>
                <a:cubicBezTo>
                  <a:pt x="10894" y="9521"/>
                  <a:pt x="1" y="20495"/>
                  <a:pt x="1" y="33970"/>
                </a:cubicBezTo>
                <a:cubicBezTo>
                  <a:pt x="1" y="47445"/>
                  <a:pt x="10894" y="58419"/>
                  <a:pt x="24369" y="58419"/>
                </a:cubicBezTo>
                <a:cubicBezTo>
                  <a:pt x="29775" y="58419"/>
                  <a:pt x="34697" y="56644"/>
                  <a:pt x="38732" y="53739"/>
                </a:cubicBezTo>
                <a:lnTo>
                  <a:pt x="87226" y="97473"/>
                </a:lnTo>
                <a:cubicBezTo>
                  <a:pt x="83110" y="103444"/>
                  <a:pt x="80690" y="110625"/>
                  <a:pt x="80690" y="118452"/>
                </a:cubicBezTo>
                <a:cubicBezTo>
                  <a:pt x="80690" y="127892"/>
                  <a:pt x="84240" y="136446"/>
                  <a:pt x="89969" y="143062"/>
                </a:cubicBezTo>
                <a:lnTo>
                  <a:pt x="57532" y="167914"/>
                </a:lnTo>
                <a:cubicBezTo>
                  <a:pt x="53498" y="164525"/>
                  <a:pt x="48253" y="162508"/>
                  <a:pt x="42605" y="162508"/>
                </a:cubicBezTo>
                <a:cubicBezTo>
                  <a:pt x="29694" y="162508"/>
                  <a:pt x="19285" y="172917"/>
                  <a:pt x="19285" y="185747"/>
                </a:cubicBezTo>
                <a:cubicBezTo>
                  <a:pt x="19285" y="198576"/>
                  <a:pt x="29694" y="209066"/>
                  <a:pt x="42605" y="209066"/>
                </a:cubicBezTo>
                <a:cubicBezTo>
                  <a:pt x="55434" y="209066"/>
                  <a:pt x="65843" y="198576"/>
                  <a:pt x="65843" y="185747"/>
                </a:cubicBezTo>
                <a:cubicBezTo>
                  <a:pt x="65843" y="182277"/>
                  <a:pt x="65036" y="178969"/>
                  <a:pt x="63664" y="175983"/>
                </a:cubicBezTo>
                <a:lnTo>
                  <a:pt x="97715" y="149759"/>
                </a:lnTo>
                <a:cubicBezTo>
                  <a:pt x="103605" y="153552"/>
                  <a:pt x="110545" y="155811"/>
                  <a:pt x="118049" y="155811"/>
                </a:cubicBezTo>
                <a:cubicBezTo>
                  <a:pt x="138705" y="155811"/>
                  <a:pt x="155408" y="139108"/>
                  <a:pt x="155408" y="118452"/>
                </a:cubicBezTo>
                <a:cubicBezTo>
                  <a:pt x="155408" y="104251"/>
                  <a:pt x="147420" y="91905"/>
                  <a:pt x="135720" y="85531"/>
                </a:cubicBezTo>
                <a:lnTo>
                  <a:pt x="150486" y="46074"/>
                </a:lnTo>
                <a:cubicBezTo>
                  <a:pt x="151535" y="46235"/>
                  <a:pt x="152584" y="46316"/>
                  <a:pt x="153633" y="46316"/>
                </a:cubicBezTo>
                <a:cubicBezTo>
                  <a:pt x="166462" y="46316"/>
                  <a:pt x="176790" y="35907"/>
                  <a:pt x="176790" y="23158"/>
                </a:cubicBezTo>
                <a:cubicBezTo>
                  <a:pt x="176790" y="10328"/>
                  <a:pt x="166462" y="0"/>
                  <a:pt x="1536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47"/>
          <p:cNvSpPr txBox="1">
            <a:spLocks noGrp="1"/>
          </p:cNvSpPr>
          <p:nvPr>
            <p:ph type="title"/>
          </p:nvPr>
        </p:nvSpPr>
        <p:spPr>
          <a:xfrm>
            <a:off x="610550" y="575400"/>
            <a:ext cx="2452690" cy="45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Helpful Software Tools</a:t>
            </a:r>
          </a:p>
        </p:txBody>
      </p:sp>
      <p:sp>
        <p:nvSpPr>
          <p:cNvPr id="23" name="Google Shape;570;p47">
            <a:extLst>
              <a:ext uri="{FF2B5EF4-FFF2-40B4-BE49-F238E27FC236}">
                <a16:creationId xmlns:a16="http://schemas.microsoft.com/office/drawing/2014/main" id="{920ED422-272B-4579-803B-B97401932B3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674622" y="453420"/>
            <a:ext cx="6835140" cy="45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457200" algn="l" rtl="0">
              <a:spcBef>
                <a:spcPts val="600"/>
              </a:spcBef>
              <a:spcAft>
                <a:spcPts val="600"/>
              </a:spcAft>
              <a:buSzPct val="100000"/>
              <a:buBlip>
                <a:blip r:embed="rId3"/>
              </a:buBlip>
            </a:pPr>
            <a:r>
              <a:rPr lang="en-US" sz="2800" b="0" i="0" u="none" strike="noStrike" dirty="0">
                <a:solidFill>
                  <a:schemeClr val="tx1"/>
                </a:solidFill>
                <a:effectLst/>
                <a:latin typeface="National2"/>
              </a:rPr>
              <a:t>MS Teams and Confluence</a:t>
            </a:r>
          </a:p>
          <a:p>
            <a:pPr indent="-457200" algn="l">
              <a:spcBef>
                <a:spcPts val="600"/>
              </a:spcBef>
              <a:spcAft>
                <a:spcPts val="600"/>
              </a:spcAft>
              <a:buSzPct val="100000"/>
              <a:buBlip>
                <a:blip r:embed="rId3"/>
              </a:buBlip>
            </a:pPr>
            <a:r>
              <a:rPr lang="en-US" sz="2800" dirty="0">
                <a:solidFill>
                  <a:schemeClr val="tx1"/>
                </a:solidFill>
                <a:latin typeface="National2"/>
              </a:rPr>
              <a:t>MS Project and Project Plan 365</a:t>
            </a:r>
          </a:p>
          <a:p>
            <a:pPr lvl="0" indent="-457200" algn="l" rtl="0">
              <a:spcBef>
                <a:spcPts val="600"/>
              </a:spcBef>
              <a:spcAft>
                <a:spcPts val="600"/>
              </a:spcAft>
              <a:buSzPct val="100000"/>
              <a:buBlip>
                <a:blip r:embed="rId3"/>
              </a:buBlip>
            </a:pPr>
            <a:r>
              <a:rPr lang="en-US" sz="2800" dirty="0">
                <a:solidFill>
                  <a:schemeClr val="tx1"/>
                </a:solidFill>
                <a:latin typeface="National2"/>
              </a:rPr>
              <a:t>Zoom and WebEx</a:t>
            </a:r>
          </a:p>
          <a:p>
            <a:pPr lvl="0" indent="-457200" algn="l" rtl="0">
              <a:spcBef>
                <a:spcPts val="600"/>
              </a:spcBef>
              <a:spcAft>
                <a:spcPts val="600"/>
              </a:spcAft>
              <a:buSzPct val="100000"/>
              <a:buBlip>
                <a:blip r:embed="rId3"/>
              </a:buBlip>
            </a:pPr>
            <a:r>
              <a:rPr lang="en-US" sz="2800" dirty="0">
                <a:solidFill>
                  <a:schemeClr val="tx1"/>
                </a:solidFill>
                <a:latin typeface="National2"/>
              </a:rPr>
              <a:t>Google Meet</a:t>
            </a:r>
          </a:p>
          <a:p>
            <a:pPr lvl="0" indent="-457200" algn="l" rtl="0">
              <a:spcBef>
                <a:spcPts val="600"/>
              </a:spcBef>
              <a:spcAft>
                <a:spcPts val="600"/>
              </a:spcAft>
              <a:buSzPct val="100000"/>
              <a:buBlip>
                <a:blip r:embed="rId3"/>
              </a:buBlip>
            </a:pPr>
            <a:r>
              <a:rPr lang="en-US" sz="2800" dirty="0">
                <a:solidFill>
                  <a:schemeClr val="tx1"/>
                </a:solidFill>
                <a:latin typeface="National2"/>
              </a:rPr>
              <a:t>COVID-19 Heat Maps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100000"/>
            </a:pPr>
            <a:endParaRPr lang="en-US" sz="2800" dirty="0">
              <a:solidFill>
                <a:srgbClr val="333E48"/>
              </a:solidFill>
              <a:latin typeface="National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100000"/>
            </a:pPr>
            <a:endParaRPr lang="en-US" sz="2800" b="0" i="0" u="none" strike="noStrike" dirty="0">
              <a:solidFill>
                <a:srgbClr val="333E48"/>
              </a:solidFill>
              <a:effectLst/>
              <a:latin typeface="National2"/>
            </a:endParaRPr>
          </a:p>
        </p:txBody>
      </p:sp>
    </p:spTree>
    <p:extLst>
      <p:ext uri="{BB962C8B-B14F-4D97-AF65-F5344CB8AC3E}">
        <p14:creationId xmlns:p14="http://schemas.microsoft.com/office/powerpoint/2010/main" val="2617224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5"/>
          <p:cNvSpPr/>
          <p:nvPr/>
        </p:nvSpPr>
        <p:spPr>
          <a:xfrm>
            <a:off x="3781050" y="896250"/>
            <a:ext cx="1581900" cy="15819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5"/>
          <p:cNvSpPr txBox="1">
            <a:spLocks noGrp="1"/>
          </p:cNvSpPr>
          <p:nvPr>
            <p:ph type="ctrTitle"/>
          </p:nvPr>
        </p:nvSpPr>
        <p:spPr>
          <a:xfrm>
            <a:off x="868680" y="397167"/>
            <a:ext cx="6103620" cy="85935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My final question</a:t>
            </a:r>
            <a:endParaRPr sz="4400" dirty="0"/>
          </a:p>
        </p:txBody>
      </p:sp>
      <p:grpSp>
        <p:nvGrpSpPr>
          <p:cNvPr id="204" name="Google Shape;204;p35"/>
          <p:cNvGrpSpPr/>
          <p:nvPr/>
        </p:nvGrpSpPr>
        <p:grpSpPr>
          <a:xfrm>
            <a:off x="4150885" y="1251027"/>
            <a:ext cx="842244" cy="872360"/>
            <a:chOff x="1280775" y="238125"/>
            <a:chExt cx="5049425" cy="5229975"/>
          </a:xfrm>
        </p:grpSpPr>
        <p:sp>
          <p:nvSpPr>
            <p:cNvPr id="205" name="Google Shape;205;p35"/>
            <p:cNvSpPr/>
            <p:nvPr/>
          </p:nvSpPr>
          <p:spPr>
            <a:xfrm>
              <a:off x="2565675" y="2231475"/>
              <a:ext cx="827750" cy="1149900"/>
            </a:xfrm>
            <a:custGeom>
              <a:avLst/>
              <a:gdLst/>
              <a:ahLst/>
              <a:cxnLst/>
              <a:rect l="l" t="t" r="r" b="b"/>
              <a:pathLst>
                <a:path w="33110" h="45996" extrusionOk="0">
                  <a:moveTo>
                    <a:pt x="17204" y="6719"/>
                  </a:moveTo>
                  <a:cubicBezTo>
                    <a:pt x="19188" y="6719"/>
                    <a:pt x="20811" y="8342"/>
                    <a:pt x="20811" y="10362"/>
                  </a:cubicBezTo>
                  <a:cubicBezTo>
                    <a:pt x="20811" y="12418"/>
                    <a:pt x="19188" y="14041"/>
                    <a:pt x="17204" y="14041"/>
                  </a:cubicBezTo>
                  <a:cubicBezTo>
                    <a:pt x="15185" y="14041"/>
                    <a:pt x="13598" y="12381"/>
                    <a:pt x="13598" y="10362"/>
                  </a:cubicBezTo>
                  <a:cubicBezTo>
                    <a:pt x="13598" y="8342"/>
                    <a:pt x="15185" y="6719"/>
                    <a:pt x="17204" y="6719"/>
                  </a:cubicBezTo>
                  <a:close/>
                  <a:moveTo>
                    <a:pt x="21488" y="1"/>
                  </a:moveTo>
                  <a:cubicBezTo>
                    <a:pt x="17457" y="1"/>
                    <a:pt x="12790" y="1783"/>
                    <a:pt x="8765" y="5348"/>
                  </a:cubicBezTo>
                  <a:cubicBezTo>
                    <a:pt x="1551" y="11588"/>
                    <a:pt x="0" y="18116"/>
                    <a:pt x="0" y="25005"/>
                  </a:cubicBezTo>
                  <a:cubicBezTo>
                    <a:pt x="0" y="29838"/>
                    <a:pt x="1551" y="38494"/>
                    <a:pt x="11001" y="45996"/>
                  </a:cubicBezTo>
                  <a:cubicBezTo>
                    <a:pt x="15473" y="42570"/>
                    <a:pt x="20811" y="39720"/>
                    <a:pt x="26870" y="37664"/>
                  </a:cubicBezTo>
                  <a:lnTo>
                    <a:pt x="26943" y="37628"/>
                  </a:lnTo>
                  <a:cubicBezTo>
                    <a:pt x="22290" y="35681"/>
                    <a:pt x="16231" y="31858"/>
                    <a:pt x="14752" y="27061"/>
                  </a:cubicBezTo>
                  <a:cubicBezTo>
                    <a:pt x="17313" y="26520"/>
                    <a:pt x="20018" y="25366"/>
                    <a:pt x="22542" y="23526"/>
                  </a:cubicBezTo>
                  <a:cubicBezTo>
                    <a:pt x="29864" y="18224"/>
                    <a:pt x="33110" y="9568"/>
                    <a:pt x="29792" y="4158"/>
                  </a:cubicBezTo>
                  <a:cubicBezTo>
                    <a:pt x="28102" y="1387"/>
                    <a:pt x="25042" y="1"/>
                    <a:pt x="2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5"/>
            <p:cNvSpPr/>
            <p:nvPr/>
          </p:nvSpPr>
          <p:spPr>
            <a:xfrm>
              <a:off x="2814525" y="2231475"/>
              <a:ext cx="2234400" cy="3236625"/>
            </a:xfrm>
            <a:custGeom>
              <a:avLst/>
              <a:gdLst/>
              <a:ahLst/>
              <a:cxnLst/>
              <a:rect l="l" t="t" r="r" b="b"/>
              <a:pathLst>
                <a:path w="89376" h="129465" extrusionOk="0">
                  <a:moveTo>
                    <a:pt x="72171" y="6719"/>
                  </a:moveTo>
                  <a:cubicBezTo>
                    <a:pt x="74155" y="6719"/>
                    <a:pt x="75778" y="8342"/>
                    <a:pt x="75778" y="10362"/>
                  </a:cubicBezTo>
                  <a:cubicBezTo>
                    <a:pt x="75778" y="12381"/>
                    <a:pt x="74155" y="14041"/>
                    <a:pt x="72171" y="14041"/>
                  </a:cubicBezTo>
                  <a:cubicBezTo>
                    <a:pt x="70151" y="14041"/>
                    <a:pt x="68565" y="12381"/>
                    <a:pt x="68565" y="10362"/>
                  </a:cubicBezTo>
                  <a:cubicBezTo>
                    <a:pt x="68565" y="8342"/>
                    <a:pt x="70151" y="6719"/>
                    <a:pt x="72171" y="6719"/>
                  </a:cubicBezTo>
                  <a:close/>
                  <a:moveTo>
                    <a:pt x="67852" y="1"/>
                  </a:moveTo>
                  <a:cubicBezTo>
                    <a:pt x="64298" y="1"/>
                    <a:pt x="61238" y="1387"/>
                    <a:pt x="59548" y="4158"/>
                  </a:cubicBezTo>
                  <a:cubicBezTo>
                    <a:pt x="56266" y="9568"/>
                    <a:pt x="59476" y="18224"/>
                    <a:pt x="66797" y="23526"/>
                  </a:cubicBezTo>
                  <a:cubicBezTo>
                    <a:pt x="69322" y="25366"/>
                    <a:pt x="72027" y="26520"/>
                    <a:pt x="74588" y="27061"/>
                  </a:cubicBezTo>
                  <a:cubicBezTo>
                    <a:pt x="73686" y="29946"/>
                    <a:pt x="70981" y="32904"/>
                    <a:pt x="66833" y="35356"/>
                  </a:cubicBezTo>
                  <a:cubicBezTo>
                    <a:pt x="61135" y="38783"/>
                    <a:pt x="58033" y="39179"/>
                    <a:pt x="21569" y="51298"/>
                  </a:cubicBezTo>
                  <a:cubicBezTo>
                    <a:pt x="8044" y="55914"/>
                    <a:pt x="1" y="65003"/>
                    <a:pt x="1" y="75715"/>
                  </a:cubicBezTo>
                  <a:cubicBezTo>
                    <a:pt x="1" y="83325"/>
                    <a:pt x="3896" y="89168"/>
                    <a:pt x="9306" y="93496"/>
                  </a:cubicBezTo>
                  <a:cubicBezTo>
                    <a:pt x="12697" y="89998"/>
                    <a:pt x="16952" y="86932"/>
                    <a:pt x="21894" y="84516"/>
                  </a:cubicBezTo>
                  <a:cubicBezTo>
                    <a:pt x="16195" y="81630"/>
                    <a:pt x="14428" y="79430"/>
                    <a:pt x="14428" y="75715"/>
                  </a:cubicBezTo>
                  <a:cubicBezTo>
                    <a:pt x="14428" y="69512"/>
                    <a:pt x="26799" y="65977"/>
                    <a:pt x="32497" y="64102"/>
                  </a:cubicBezTo>
                  <a:lnTo>
                    <a:pt x="32497" y="79755"/>
                  </a:lnTo>
                  <a:lnTo>
                    <a:pt x="46924" y="73299"/>
                  </a:lnTo>
                  <a:lnTo>
                    <a:pt x="46924" y="64102"/>
                  </a:lnTo>
                  <a:cubicBezTo>
                    <a:pt x="52623" y="66013"/>
                    <a:pt x="64922" y="69548"/>
                    <a:pt x="64922" y="75715"/>
                  </a:cubicBezTo>
                  <a:cubicBezTo>
                    <a:pt x="64922" y="85958"/>
                    <a:pt x="35563" y="92018"/>
                    <a:pt x="23048" y="100638"/>
                  </a:cubicBezTo>
                  <a:cubicBezTo>
                    <a:pt x="16989" y="104821"/>
                    <a:pt x="13742" y="110195"/>
                    <a:pt x="13742" y="116471"/>
                  </a:cubicBezTo>
                  <a:cubicBezTo>
                    <a:pt x="13742" y="120078"/>
                    <a:pt x="14139" y="124550"/>
                    <a:pt x="20487" y="128986"/>
                  </a:cubicBezTo>
                  <a:cubicBezTo>
                    <a:pt x="20904" y="129320"/>
                    <a:pt x="21358" y="129465"/>
                    <a:pt x="21795" y="129465"/>
                  </a:cubicBezTo>
                  <a:cubicBezTo>
                    <a:pt x="23247" y="129465"/>
                    <a:pt x="24512" y="127870"/>
                    <a:pt x="23625" y="126317"/>
                  </a:cubicBezTo>
                  <a:cubicBezTo>
                    <a:pt x="19441" y="117950"/>
                    <a:pt x="23877" y="113766"/>
                    <a:pt x="32497" y="110123"/>
                  </a:cubicBezTo>
                  <a:lnTo>
                    <a:pt x="32497" y="122242"/>
                  </a:lnTo>
                  <a:cubicBezTo>
                    <a:pt x="32497" y="126209"/>
                    <a:pt x="35743" y="129455"/>
                    <a:pt x="39711" y="129455"/>
                  </a:cubicBezTo>
                  <a:cubicBezTo>
                    <a:pt x="43678" y="129455"/>
                    <a:pt x="46924" y="126209"/>
                    <a:pt x="46924" y="122242"/>
                  </a:cubicBezTo>
                  <a:lnTo>
                    <a:pt x="46924" y="110123"/>
                  </a:lnTo>
                  <a:cubicBezTo>
                    <a:pt x="55220" y="113622"/>
                    <a:pt x="60413" y="118527"/>
                    <a:pt x="55797" y="126317"/>
                  </a:cubicBezTo>
                  <a:cubicBezTo>
                    <a:pt x="54907" y="127846"/>
                    <a:pt x="56160" y="129460"/>
                    <a:pt x="57606" y="129460"/>
                  </a:cubicBezTo>
                  <a:cubicBezTo>
                    <a:pt x="58037" y="129460"/>
                    <a:pt x="58485" y="129317"/>
                    <a:pt x="58899" y="128986"/>
                  </a:cubicBezTo>
                  <a:cubicBezTo>
                    <a:pt x="65030" y="124334"/>
                    <a:pt x="65535" y="120366"/>
                    <a:pt x="65535" y="116543"/>
                  </a:cubicBezTo>
                  <a:cubicBezTo>
                    <a:pt x="65535" y="110700"/>
                    <a:pt x="62325" y="105038"/>
                    <a:pt x="56230" y="100674"/>
                  </a:cubicBezTo>
                  <a:cubicBezTo>
                    <a:pt x="68528" y="96238"/>
                    <a:pt x="79385" y="88772"/>
                    <a:pt x="79385" y="75715"/>
                  </a:cubicBezTo>
                  <a:cubicBezTo>
                    <a:pt x="79385" y="66699"/>
                    <a:pt x="73650" y="58800"/>
                    <a:pt x="63732" y="53787"/>
                  </a:cubicBezTo>
                  <a:cubicBezTo>
                    <a:pt x="68384" y="52127"/>
                    <a:pt x="70692" y="51009"/>
                    <a:pt x="73794" y="49134"/>
                  </a:cubicBezTo>
                  <a:cubicBezTo>
                    <a:pt x="87355" y="41055"/>
                    <a:pt x="89375" y="30523"/>
                    <a:pt x="89375" y="25005"/>
                  </a:cubicBezTo>
                  <a:cubicBezTo>
                    <a:pt x="89339" y="18116"/>
                    <a:pt x="87824" y="11588"/>
                    <a:pt x="80575" y="5348"/>
                  </a:cubicBezTo>
                  <a:cubicBezTo>
                    <a:pt x="76550" y="1783"/>
                    <a:pt x="71883" y="1"/>
                    <a:pt x="678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5"/>
            <p:cNvSpPr/>
            <p:nvPr/>
          </p:nvSpPr>
          <p:spPr>
            <a:xfrm>
              <a:off x="3444800" y="238125"/>
              <a:ext cx="2885400" cy="2820450"/>
            </a:xfrm>
            <a:custGeom>
              <a:avLst/>
              <a:gdLst/>
              <a:ahLst/>
              <a:cxnLst/>
              <a:rect l="l" t="t" r="r" b="b"/>
              <a:pathLst>
                <a:path w="115416" h="112818" extrusionOk="0">
                  <a:moveTo>
                    <a:pt x="14428" y="0"/>
                  </a:moveTo>
                  <a:cubicBezTo>
                    <a:pt x="6457" y="0"/>
                    <a:pt x="1" y="6456"/>
                    <a:pt x="1" y="14427"/>
                  </a:cubicBezTo>
                  <a:cubicBezTo>
                    <a:pt x="1" y="19765"/>
                    <a:pt x="2922" y="24345"/>
                    <a:pt x="7214" y="26870"/>
                  </a:cubicBezTo>
                  <a:lnTo>
                    <a:pt x="7214" y="112818"/>
                  </a:lnTo>
                  <a:cubicBezTo>
                    <a:pt x="11687" y="111411"/>
                    <a:pt x="16556" y="109824"/>
                    <a:pt x="21641" y="108201"/>
                  </a:cubicBezTo>
                  <a:lnTo>
                    <a:pt x="21641" y="72062"/>
                  </a:lnTo>
                  <a:cubicBezTo>
                    <a:pt x="24779" y="70511"/>
                    <a:pt x="27304" y="67950"/>
                    <a:pt x="28855" y="64813"/>
                  </a:cubicBezTo>
                  <a:cubicBezTo>
                    <a:pt x="31343" y="69105"/>
                    <a:pt x="36140" y="72134"/>
                    <a:pt x="41442" y="72134"/>
                  </a:cubicBezTo>
                  <a:cubicBezTo>
                    <a:pt x="46852" y="72134"/>
                    <a:pt x="51469" y="69141"/>
                    <a:pt x="53957" y="64777"/>
                  </a:cubicBezTo>
                  <a:cubicBezTo>
                    <a:pt x="58218" y="69037"/>
                    <a:pt x="64334" y="71193"/>
                    <a:pt x="70433" y="71193"/>
                  </a:cubicBezTo>
                  <a:cubicBezTo>
                    <a:pt x="76417" y="71193"/>
                    <a:pt x="82383" y="69118"/>
                    <a:pt x="86562" y="64921"/>
                  </a:cubicBezTo>
                  <a:lnTo>
                    <a:pt x="74299" y="52694"/>
                  </a:lnTo>
                  <a:lnTo>
                    <a:pt x="79926" y="55002"/>
                  </a:lnTo>
                  <a:cubicBezTo>
                    <a:pt x="82637" y="56128"/>
                    <a:pt x="85446" y="56661"/>
                    <a:pt x="88209" y="56661"/>
                  </a:cubicBezTo>
                  <a:cubicBezTo>
                    <a:pt x="96694" y="56661"/>
                    <a:pt x="104747" y="51633"/>
                    <a:pt x="108202" y="43281"/>
                  </a:cubicBezTo>
                  <a:lnTo>
                    <a:pt x="90782" y="36067"/>
                  </a:lnTo>
                  <a:cubicBezTo>
                    <a:pt x="107661" y="36067"/>
                    <a:pt x="115416" y="25499"/>
                    <a:pt x="115416" y="14427"/>
                  </a:cubicBezTo>
                  <a:lnTo>
                    <a:pt x="66004" y="14427"/>
                  </a:lnTo>
                  <a:cubicBezTo>
                    <a:pt x="56338" y="14427"/>
                    <a:pt x="49052" y="18719"/>
                    <a:pt x="42813" y="24995"/>
                  </a:cubicBezTo>
                  <a:cubicBezTo>
                    <a:pt x="35996" y="31775"/>
                    <a:pt x="32461" y="46887"/>
                    <a:pt x="21641" y="46887"/>
                  </a:cubicBezTo>
                  <a:lnTo>
                    <a:pt x="21641" y="26870"/>
                  </a:lnTo>
                  <a:cubicBezTo>
                    <a:pt x="25933" y="24345"/>
                    <a:pt x="28855" y="19765"/>
                    <a:pt x="28855" y="14427"/>
                  </a:cubicBezTo>
                  <a:cubicBezTo>
                    <a:pt x="28855" y="6456"/>
                    <a:pt x="22399" y="0"/>
                    <a:pt x="144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5"/>
            <p:cNvSpPr/>
            <p:nvPr/>
          </p:nvSpPr>
          <p:spPr>
            <a:xfrm>
              <a:off x="1280775" y="598775"/>
              <a:ext cx="2164050" cy="1442725"/>
            </a:xfrm>
            <a:custGeom>
              <a:avLst/>
              <a:gdLst/>
              <a:ahLst/>
              <a:cxnLst/>
              <a:rect l="l" t="t" r="r" b="b"/>
              <a:pathLst>
                <a:path w="86562" h="57709" extrusionOk="0">
                  <a:moveTo>
                    <a:pt x="1" y="1"/>
                  </a:moveTo>
                  <a:cubicBezTo>
                    <a:pt x="1" y="11073"/>
                    <a:pt x="7755" y="21641"/>
                    <a:pt x="24635" y="21641"/>
                  </a:cubicBezTo>
                  <a:lnTo>
                    <a:pt x="7214" y="28855"/>
                  </a:lnTo>
                  <a:cubicBezTo>
                    <a:pt x="10669" y="37207"/>
                    <a:pt x="18722" y="42235"/>
                    <a:pt x="27207" y="42235"/>
                  </a:cubicBezTo>
                  <a:cubicBezTo>
                    <a:pt x="29970" y="42235"/>
                    <a:pt x="32780" y="41702"/>
                    <a:pt x="35491" y="40576"/>
                  </a:cubicBezTo>
                  <a:lnTo>
                    <a:pt x="41117" y="38268"/>
                  </a:lnTo>
                  <a:lnTo>
                    <a:pt x="28854" y="50495"/>
                  </a:lnTo>
                  <a:cubicBezTo>
                    <a:pt x="33034" y="54692"/>
                    <a:pt x="39000" y="56767"/>
                    <a:pt x="44983" y="56767"/>
                  </a:cubicBezTo>
                  <a:cubicBezTo>
                    <a:pt x="51082" y="56767"/>
                    <a:pt x="57199" y="54611"/>
                    <a:pt x="61459" y="50351"/>
                  </a:cubicBezTo>
                  <a:cubicBezTo>
                    <a:pt x="63948" y="54715"/>
                    <a:pt x="68600" y="57708"/>
                    <a:pt x="73974" y="57708"/>
                  </a:cubicBezTo>
                  <a:lnTo>
                    <a:pt x="74155" y="57708"/>
                  </a:lnTo>
                  <a:cubicBezTo>
                    <a:pt x="81188" y="57636"/>
                    <a:pt x="86562" y="51288"/>
                    <a:pt x="86562" y="44219"/>
                  </a:cubicBezTo>
                  <a:lnTo>
                    <a:pt x="86562" y="29720"/>
                  </a:lnTo>
                  <a:cubicBezTo>
                    <a:pt x="80899" y="25031"/>
                    <a:pt x="77617" y="15546"/>
                    <a:pt x="72640" y="10569"/>
                  </a:cubicBezTo>
                  <a:cubicBezTo>
                    <a:pt x="66364" y="4293"/>
                    <a:pt x="59079" y="1"/>
                    <a:pt x="494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" name="Google Shape;203;p35"/>
          <p:cNvSpPr txBox="1">
            <a:spLocks noGrp="1"/>
          </p:cNvSpPr>
          <p:nvPr>
            <p:ph type="subTitle" idx="1"/>
          </p:nvPr>
        </p:nvSpPr>
        <p:spPr>
          <a:xfrm>
            <a:off x="595269" y="1323733"/>
            <a:ext cx="531495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Can AI save the day (and days ahead)?</a:t>
            </a:r>
            <a:endParaRPr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B224F9-A4B4-4EF6-A213-9D421E5836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636808" y="397167"/>
            <a:ext cx="3392901" cy="456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04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9"/>
          <p:cNvSpPr txBox="1">
            <a:spLocks noGrp="1"/>
          </p:cNvSpPr>
          <p:nvPr>
            <p:ph type="title"/>
          </p:nvPr>
        </p:nvSpPr>
        <p:spPr>
          <a:xfrm>
            <a:off x="5577475" y="2651794"/>
            <a:ext cx="2916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My Intent</a:t>
            </a:r>
            <a:endParaRPr sz="4400" dirty="0"/>
          </a:p>
        </p:txBody>
      </p:sp>
      <p:sp>
        <p:nvSpPr>
          <p:cNvPr id="255" name="Google Shape;255;p39"/>
          <p:cNvSpPr txBox="1">
            <a:spLocks noGrp="1"/>
          </p:cNvSpPr>
          <p:nvPr>
            <p:ph type="subTitle" idx="1"/>
          </p:nvPr>
        </p:nvSpPr>
        <p:spPr>
          <a:xfrm>
            <a:off x="737235" y="3685281"/>
            <a:ext cx="7669530" cy="11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-US" sz="1800" dirty="0"/>
              <a:t>See this </a:t>
            </a:r>
            <a:r>
              <a:rPr lang="en-US" sz="1800" b="1" i="1" dirty="0"/>
              <a:t>MPUG article </a:t>
            </a:r>
            <a:r>
              <a:rPr lang="en-US" sz="1800" dirty="0"/>
              <a:t>for more on my intent: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-US" sz="18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https://www.mpug.com/pm-cem-and-covid-19-reflections/ </a:t>
            </a:r>
            <a:endParaRPr sz="1800" dirty="0">
              <a:solidFill>
                <a:schemeClr val="bg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6" name="Google Shape;256;p39"/>
          <p:cNvSpPr txBox="1">
            <a:spLocks noGrp="1"/>
          </p:cNvSpPr>
          <p:nvPr>
            <p:ph type="title" idx="2"/>
          </p:nvPr>
        </p:nvSpPr>
        <p:spPr>
          <a:xfrm>
            <a:off x="5959375" y="1516157"/>
            <a:ext cx="2153100" cy="3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First</a:t>
            </a:r>
            <a:endParaRPr sz="7200" dirty="0"/>
          </a:p>
        </p:txBody>
      </p:sp>
      <p:sp>
        <p:nvSpPr>
          <p:cNvPr id="257" name="Google Shape;257;p39"/>
          <p:cNvSpPr/>
          <p:nvPr/>
        </p:nvSpPr>
        <p:spPr>
          <a:xfrm>
            <a:off x="6070851" y="731520"/>
            <a:ext cx="1930150" cy="184023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0"/>
          <p:cNvSpPr txBox="1">
            <a:spLocks noGrp="1"/>
          </p:cNvSpPr>
          <p:nvPr>
            <p:ph type="title"/>
          </p:nvPr>
        </p:nvSpPr>
        <p:spPr>
          <a:xfrm>
            <a:off x="772092" y="569305"/>
            <a:ext cx="4683525" cy="8635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My Methods</a:t>
            </a:r>
            <a:endParaRPr sz="4400" dirty="0"/>
          </a:p>
        </p:txBody>
      </p:sp>
      <p:sp>
        <p:nvSpPr>
          <p:cNvPr id="263" name="Google Shape;263;p40"/>
          <p:cNvSpPr txBox="1">
            <a:spLocks noGrp="1"/>
          </p:cNvSpPr>
          <p:nvPr>
            <p:ph type="subTitle" idx="1"/>
          </p:nvPr>
        </p:nvSpPr>
        <p:spPr>
          <a:xfrm>
            <a:off x="2731710" y="3391350"/>
            <a:ext cx="1547100" cy="9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Curiosity and Agility</a:t>
            </a:r>
            <a:endParaRPr sz="1800" dirty="0"/>
          </a:p>
        </p:txBody>
      </p:sp>
      <p:sp>
        <p:nvSpPr>
          <p:cNvPr id="265" name="Google Shape;265;p40"/>
          <p:cNvSpPr txBox="1">
            <a:spLocks noGrp="1"/>
          </p:cNvSpPr>
          <p:nvPr>
            <p:ph type="subTitle" idx="3"/>
          </p:nvPr>
        </p:nvSpPr>
        <p:spPr>
          <a:xfrm>
            <a:off x="4687203" y="3393684"/>
            <a:ext cx="1547100" cy="9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PM Nomads the world over</a:t>
            </a:r>
            <a:endParaRPr sz="1800" dirty="0"/>
          </a:p>
        </p:txBody>
      </p:sp>
      <p:sp>
        <p:nvSpPr>
          <p:cNvPr id="267" name="Google Shape;267;p40"/>
          <p:cNvSpPr txBox="1">
            <a:spLocks noGrp="1"/>
          </p:cNvSpPr>
          <p:nvPr>
            <p:ph type="subTitle" idx="5"/>
          </p:nvPr>
        </p:nvSpPr>
        <p:spPr>
          <a:xfrm>
            <a:off x="6632964" y="3383068"/>
            <a:ext cx="1667753" cy="9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My Window into the Enterprise</a:t>
            </a:r>
            <a:endParaRPr sz="1800" dirty="0"/>
          </a:p>
        </p:txBody>
      </p:sp>
      <p:sp>
        <p:nvSpPr>
          <p:cNvPr id="270" name="Google Shape;270;p40"/>
          <p:cNvSpPr/>
          <p:nvPr/>
        </p:nvSpPr>
        <p:spPr>
          <a:xfrm>
            <a:off x="6737254" y="1621950"/>
            <a:ext cx="1256215" cy="1256215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40"/>
          <p:cNvSpPr/>
          <p:nvPr/>
        </p:nvSpPr>
        <p:spPr>
          <a:xfrm>
            <a:off x="4780698" y="1621950"/>
            <a:ext cx="1256215" cy="1256215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40"/>
          <p:cNvSpPr/>
          <p:nvPr/>
        </p:nvSpPr>
        <p:spPr>
          <a:xfrm>
            <a:off x="2824120" y="1621950"/>
            <a:ext cx="1256215" cy="1256215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40"/>
          <p:cNvSpPr txBox="1">
            <a:spLocks noGrp="1"/>
          </p:cNvSpPr>
          <p:nvPr>
            <p:ph type="subTitle" idx="7"/>
          </p:nvPr>
        </p:nvSpPr>
        <p:spPr>
          <a:xfrm>
            <a:off x="685617" y="3391350"/>
            <a:ext cx="1547100" cy="9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-US" sz="1800" dirty="0"/>
              <a:t>Low-voter turnout</a:t>
            </a:r>
            <a:endParaRPr sz="1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F836C8-2F00-4D16-8231-2DAF6568D74B}"/>
              </a:ext>
            </a:extLst>
          </p:cNvPr>
          <p:cNvSpPr>
            <a:spLocks noGrp="1"/>
          </p:cNvSpPr>
          <p:nvPr>
            <p:ph type="title" idx="8"/>
          </p:nvPr>
        </p:nvSpPr>
        <p:spPr>
          <a:xfrm>
            <a:off x="613944" y="2972514"/>
            <a:ext cx="1786200" cy="527400"/>
          </a:xfrm>
        </p:spPr>
        <p:txBody>
          <a:bodyPr/>
          <a:lstStyle/>
          <a:p>
            <a:r>
              <a:rPr lang="en-US" sz="1800" dirty="0"/>
              <a:t>MPUG Survey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48EF3B6-09FD-4306-8C3E-0180AE085576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2701716" y="2972514"/>
            <a:ext cx="1786200" cy="527400"/>
          </a:xfrm>
        </p:spPr>
        <p:txBody>
          <a:bodyPr/>
          <a:lstStyle/>
          <a:p>
            <a:r>
              <a:rPr lang="en-US" sz="1800" dirty="0"/>
              <a:t>Hijacked Survey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BAAD9B1-40BE-4E88-9482-F50540E51587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4562517" y="2972514"/>
            <a:ext cx="1786200" cy="527400"/>
          </a:xfrm>
        </p:spPr>
        <p:txBody>
          <a:bodyPr/>
          <a:lstStyle/>
          <a:p>
            <a:r>
              <a:rPr lang="en-US" sz="1800" dirty="0"/>
              <a:t>Outreach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3A92215-DD83-48BC-BD08-396881BAF0A3}"/>
              </a:ext>
            </a:extLst>
          </p:cNvPr>
          <p:cNvSpPr>
            <a:spLocks noGrp="1"/>
          </p:cNvSpPr>
          <p:nvPr>
            <p:ph type="title" idx="6"/>
          </p:nvPr>
        </p:nvSpPr>
        <p:spPr>
          <a:xfrm>
            <a:off x="6514517" y="2972514"/>
            <a:ext cx="1786200" cy="527400"/>
          </a:xfrm>
        </p:spPr>
        <p:txBody>
          <a:bodyPr/>
          <a:lstStyle/>
          <a:p>
            <a:r>
              <a:rPr lang="en-US" sz="1800" dirty="0"/>
              <a:t>Wife</a:t>
            </a:r>
          </a:p>
        </p:txBody>
      </p:sp>
      <p:sp>
        <p:nvSpPr>
          <p:cNvPr id="283" name="Google Shape;283;p40"/>
          <p:cNvSpPr/>
          <p:nvPr/>
        </p:nvSpPr>
        <p:spPr>
          <a:xfrm>
            <a:off x="853037" y="1621950"/>
            <a:ext cx="1256215" cy="1256215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8335;p76">
            <a:extLst>
              <a:ext uri="{FF2B5EF4-FFF2-40B4-BE49-F238E27FC236}">
                <a16:creationId xmlns:a16="http://schemas.microsoft.com/office/drawing/2014/main" id="{32D5E3AA-128B-418B-BBD1-82C7EEE71AF6}"/>
              </a:ext>
            </a:extLst>
          </p:cNvPr>
          <p:cNvGrpSpPr/>
          <p:nvPr/>
        </p:nvGrpSpPr>
        <p:grpSpPr>
          <a:xfrm>
            <a:off x="4848618" y="1678122"/>
            <a:ext cx="1120373" cy="1111316"/>
            <a:chOff x="-4475825" y="3612425"/>
            <a:chExt cx="293825" cy="291450"/>
          </a:xfrm>
        </p:grpSpPr>
        <p:sp>
          <p:nvSpPr>
            <p:cNvPr id="48" name="Google Shape;8336;p76">
              <a:extLst>
                <a:ext uri="{FF2B5EF4-FFF2-40B4-BE49-F238E27FC236}">
                  <a16:creationId xmlns:a16="http://schemas.microsoft.com/office/drawing/2014/main" id="{C40E860C-B742-4ACC-B4D5-8969FA7E54AB}"/>
                </a:ext>
              </a:extLst>
            </p:cNvPr>
            <p:cNvSpPr/>
            <p:nvPr/>
          </p:nvSpPr>
          <p:spPr>
            <a:xfrm>
              <a:off x="-4349800" y="3664400"/>
              <a:ext cx="34675" cy="33100"/>
            </a:xfrm>
            <a:custGeom>
              <a:avLst/>
              <a:gdLst/>
              <a:ahLst/>
              <a:cxnLst/>
              <a:rect l="l" t="t" r="r" b="b"/>
              <a:pathLst>
                <a:path w="1387" h="1324" extrusionOk="0">
                  <a:moveTo>
                    <a:pt x="694" y="1"/>
                  </a:moveTo>
                  <a:cubicBezTo>
                    <a:pt x="347" y="1"/>
                    <a:pt x="32" y="316"/>
                    <a:pt x="32" y="662"/>
                  </a:cubicBezTo>
                  <a:cubicBezTo>
                    <a:pt x="1" y="1040"/>
                    <a:pt x="316" y="1324"/>
                    <a:pt x="694" y="1324"/>
                  </a:cubicBezTo>
                  <a:cubicBezTo>
                    <a:pt x="1103" y="1324"/>
                    <a:pt x="1387" y="1009"/>
                    <a:pt x="1387" y="662"/>
                  </a:cubicBezTo>
                  <a:cubicBezTo>
                    <a:pt x="1387" y="284"/>
                    <a:pt x="1072" y="1"/>
                    <a:pt x="69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337;p76">
              <a:extLst>
                <a:ext uri="{FF2B5EF4-FFF2-40B4-BE49-F238E27FC236}">
                  <a16:creationId xmlns:a16="http://schemas.microsoft.com/office/drawing/2014/main" id="{FEA8F385-DFDD-45AC-BAC0-B492B1B5C3CE}"/>
                </a:ext>
              </a:extLst>
            </p:cNvPr>
            <p:cNvSpPr/>
            <p:nvPr/>
          </p:nvSpPr>
          <p:spPr>
            <a:xfrm>
              <a:off x="-4366325" y="3714800"/>
              <a:ext cx="68525" cy="34700"/>
            </a:xfrm>
            <a:custGeom>
              <a:avLst/>
              <a:gdLst/>
              <a:ahLst/>
              <a:cxnLst/>
              <a:rect l="l" t="t" r="r" b="b"/>
              <a:pathLst>
                <a:path w="2741" h="1388" extrusionOk="0">
                  <a:moveTo>
                    <a:pt x="1008" y="1"/>
                  </a:moveTo>
                  <a:cubicBezTo>
                    <a:pt x="473" y="1"/>
                    <a:pt x="0" y="474"/>
                    <a:pt x="0" y="1009"/>
                  </a:cubicBezTo>
                  <a:lnTo>
                    <a:pt x="0" y="1387"/>
                  </a:lnTo>
                  <a:lnTo>
                    <a:pt x="2741" y="1387"/>
                  </a:lnTo>
                  <a:lnTo>
                    <a:pt x="2741" y="1009"/>
                  </a:lnTo>
                  <a:cubicBezTo>
                    <a:pt x="2741" y="474"/>
                    <a:pt x="2268" y="1"/>
                    <a:pt x="1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338;p76">
              <a:extLst>
                <a:ext uri="{FF2B5EF4-FFF2-40B4-BE49-F238E27FC236}">
                  <a16:creationId xmlns:a16="http://schemas.microsoft.com/office/drawing/2014/main" id="{6217D008-030B-4644-A4E3-B0897CCF5022}"/>
                </a:ext>
              </a:extLst>
            </p:cNvPr>
            <p:cNvSpPr/>
            <p:nvPr/>
          </p:nvSpPr>
          <p:spPr>
            <a:xfrm>
              <a:off x="-4475825" y="3612425"/>
              <a:ext cx="293825" cy="291450"/>
            </a:xfrm>
            <a:custGeom>
              <a:avLst/>
              <a:gdLst/>
              <a:ahLst/>
              <a:cxnLst/>
              <a:rect l="l" t="t" r="r" b="b"/>
              <a:pathLst>
                <a:path w="11753" h="11658" extrusionOk="0">
                  <a:moveTo>
                    <a:pt x="5703" y="1324"/>
                  </a:moveTo>
                  <a:cubicBezTo>
                    <a:pt x="6459" y="1324"/>
                    <a:pt x="7089" y="1954"/>
                    <a:pt x="7089" y="2710"/>
                  </a:cubicBezTo>
                  <a:cubicBezTo>
                    <a:pt x="7089" y="3025"/>
                    <a:pt x="6963" y="3340"/>
                    <a:pt x="6774" y="3592"/>
                  </a:cubicBezTo>
                  <a:cubicBezTo>
                    <a:pt x="7373" y="3844"/>
                    <a:pt x="7751" y="4443"/>
                    <a:pt x="7751" y="5104"/>
                  </a:cubicBezTo>
                  <a:lnTo>
                    <a:pt x="7751" y="5766"/>
                  </a:lnTo>
                  <a:lnTo>
                    <a:pt x="7783" y="5766"/>
                  </a:lnTo>
                  <a:cubicBezTo>
                    <a:pt x="7783" y="5986"/>
                    <a:pt x="7625" y="6144"/>
                    <a:pt x="7436" y="6144"/>
                  </a:cubicBezTo>
                  <a:lnTo>
                    <a:pt x="4002" y="6144"/>
                  </a:lnTo>
                  <a:cubicBezTo>
                    <a:pt x="3813" y="6144"/>
                    <a:pt x="3655" y="5986"/>
                    <a:pt x="3655" y="5766"/>
                  </a:cubicBezTo>
                  <a:lnTo>
                    <a:pt x="3655" y="5104"/>
                  </a:lnTo>
                  <a:cubicBezTo>
                    <a:pt x="3655" y="4443"/>
                    <a:pt x="4065" y="3844"/>
                    <a:pt x="4664" y="3592"/>
                  </a:cubicBezTo>
                  <a:cubicBezTo>
                    <a:pt x="4443" y="3340"/>
                    <a:pt x="4348" y="3056"/>
                    <a:pt x="4348" y="2710"/>
                  </a:cubicBezTo>
                  <a:cubicBezTo>
                    <a:pt x="4348" y="1954"/>
                    <a:pt x="4979" y="1324"/>
                    <a:pt x="5703" y="1324"/>
                  </a:cubicBezTo>
                  <a:close/>
                  <a:moveTo>
                    <a:pt x="5798" y="0"/>
                  </a:moveTo>
                  <a:cubicBezTo>
                    <a:pt x="3561" y="0"/>
                    <a:pt x="1702" y="1859"/>
                    <a:pt x="1702" y="4096"/>
                  </a:cubicBezTo>
                  <a:cubicBezTo>
                    <a:pt x="1702" y="5041"/>
                    <a:pt x="2017" y="5955"/>
                    <a:pt x="2553" y="6616"/>
                  </a:cubicBezTo>
                  <a:lnTo>
                    <a:pt x="1702" y="7120"/>
                  </a:lnTo>
                  <a:cubicBezTo>
                    <a:pt x="1513" y="6963"/>
                    <a:pt x="1293" y="6900"/>
                    <a:pt x="1040" y="6900"/>
                  </a:cubicBezTo>
                  <a:cubicBezTo>
                    <a:pt x="473" y="6900"/>
                    <a:pt x="1" y="7341"/>
                    <a:pt x="1" y="7908"/>
                  </a:cubicBezTo>
                  <a:cubicBezTo>
                    <a:pt x="1" y="8475"/>
                    <a:pt x="473" y="8948"/>
                    <a:pt x="1040" y="8948"/>
                  </a:cubicBezTo>
                  <a:cubicBezTo>
                    <a:pt x="1576" y="8948"/>
                    <a:pt x="2049" y="8475"/>
                    <a:pt x="2049" y="7908"/>
                  </a:cubicBezTo>
                  <a:lnTo>
                    <a:pt x="2049" y="7719"/>
                  </a:lnTo>
                  <a:lnTo>
                    <a:pt x="3025" y="7120"/>
                  </a:lnTo>
                  <a:cubicBezTo>
                    <a:pt x="3309" y="7372"/>
                    <a:pt x="3592" y="7593"/>
                    <a:pt x="3939" y="7751"/>
                  </a:cubicBezTo>
                  <a:lnTo>
                    <a:pt x="3277" y="8948"/>
                  </a:lnTo>
                  <a:lnTo>
                    <a:pt x="3088" y="8948"/>
                  </a:lnTo>
                  <a:cubicBezTo>
                    <a:pt x="2521" y="8948"/>
                    <a:pt x="2049" y="9420"/>
                    <a:pt x="2049" y="9956"/>
                  </a:cubicBezTo>
                  <a:cubicBezTo>
                    <a:pt x="2049" y="10523"/>
                    <a:pt x="2521" y="10996"/>
                    <a:pt x="3088" y="10996"/>
                  </a:cubicBezTo>
                  <a:cubicBezTo>
                    <a:pt x="3624" y="10996"/>
                    <a:pt x="4096" y="10523"/>
                    <a:pt x="4096" y="9956"/>
                  </a:cubicBezTo>
                  <a:cubicBezTo>
                    <a:pt x="4096" y="9735"/>
                    <a:pt x="4033" y="9483"/>
                    <a:pt x="3876" y="9294"/>
                  </a:cubicBezTo>
                  <a:lnTo>
                    <a:pt x="4569" y="8034"/>
                  </a:lnTo>
                  <a:cubicBezTo>
                    <a:pt x="4853" y="8097"/>
                    <a:pt x="5168" y="8192"/>
                    <a:pt x="5483" y="8223"/>
                  </a:cubicBezTo>
                  <a:lnTo>
                    <a:pt x="5483" y="9672"/>
                  </a:lnTo>
                  <a:cubicBezTo>
                    <a:pt x="5073" y="9830"/>
                    <a:pt x="4821" y="10208"/>
                    <a:pt x="4821" y="10617"/>
                  </a:cubicBezTo>
                  <a:cubicBezTo>
                    <a:pt x="4821" y="11185"/>
                    <a:pt x="5294" y="11657"/>
                    <a:pt x="5829" y="11657"/>
                  </a:cubicBezTo>
                  <a:cubicBezTo>
                    <a:pt x="6396" y="11657"/>
                    <a:pt x="6869" y="11185"/>
                    <a:pt x="6869" y="10617"/>
                  </a:cubicBezTo>
                  <a:cubicBezTo>
                    <a:pt x="6869" y="10208"/>
                    <a:pt x="6585" y="9798"/>
                    <a:pt x="6176" y="9672"/>
                  </a:cubicBezTo>
                  <a:lnTo>
                    <a:pt x="6176" y="8223"/>
                  </a:lnTo>
                  <a:cubicBezTo>
                    <a:pt x="6491" y="8192"/>
                    <a:pt x="6806" y="8160"/>
                    <a:pt x="7089" y="8034"/>
                  </a:cubicBezTo>
                  <a:lnTo>
                    <a:pt x="7814" y="9294"/>
                  </a:lnTo>
                  <a:cubicBezTo>
                    <a:pt x="7657" y="9483"/>
                    <a:pt x="7562" y="9672"/>
                    <a:pt x="7562" y="9956"/>
                  </a:cubicBezTo>
                  <a:cubicBezTo>
                    <a:pt x="7562" y="10523"/>
                    <a:pt x="8035" y="10996"/>
                    <a:pt x="8602" y="10996"/>
                  </a:cubicBezTo>
                  <a:cubicBezTo>
                    <a:pt x="9137" y="10996"/>
                    <a:pt x="9610" y="10523"/>
                    <a:pt x="9610" y="9956"/>
                  </a:cubicBezTo>
                  <a:cubicBezTo>
                    <a:pt x="9610" y="9420"/>
                    <a:pt x="9137" y="8948"/>
                    <a:pt x="8602" y="8948"/>
                  </a:cubicBezTo>
                  <a:lnTo>
                    <a:pt x="8381" y="8948"/>
                  </a:lnTo>
                  <a:lnTo>
                    <a:pt x="7720" y="7751"/>
                  </a:lnTo>
                  <a:cubicBezTo>
                    <a:pt x="8035" y="7593"/>
                    <a:pt x="8350" y="7372"/>
                    <a:pt x="8633" y="7120"/>
                  </a:cubicBezTo>
                  <a:lnTo>
                    <a:pt x="9704" y="7719"/>
                  </a:lnTo>
                  <a:lnTo>
                    <a:pt x="9704" y="7908"/>
                  </a:lnTo>
                  <a:cubicBezTo>
                    <a:pt x="9704" y="8475"/>
                    <a:pt x="10177" y="8948"/>
                    <a:pt x="10713" y="8948"/>
                  </a:cubicBezTo>
                  <a:cubicBezTo>
                    <a:pt x="11280" y="8948"/>
                    <a:pt x="11752" y="8475"/>
                    <a:pt x="11752" y="7908"/>
                  </a:cubicBezTo>
                  <a:cubicBezTo>
                    <a:pt x="11626" y="7309"/>
                    <a:pt x="11154" y="6900"/>
                    <a:pt x="10586" y="6900"/>
                  </a:cubicBezTo>
                  <a:cubicBezTo>
                    <a:pt x="10366" y="6900"/>
                    <a:pt x="10114" y="6963"/>
                    <a:pt x="9925" y="7120"/>
                  </a:cubicBezTo>
                  <a:lnTo>
                    <a:pt x="9011" y="6616"/>
                  </a:lnTo>
                  <a:cubicBezTo>
                    <a:pt x="9515" y="5892"/>
                    <a:pt x="9893" y="4978"/>
                    <a:pt x="9893" y="4096"/>
                  </a:cubicBezTo>
                  <a:cubicBezTo>
                    <a:pt x="9893" y="1796"/>
                    <a:pt x="8035" y="0"/>
                    <a:pt x="57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6630;p72">
            <a:extLst>
              <a:ext uri="{FF2B5EF4-FFF2-40B4-BE49-F238E27FC236}">
                <a16:creationId xmlns:a16="http://schemas.microsoft.com/office/drawing/2014/main" id="{B5D05C47-2D4E-4AA0-BF8F-02750ED073C4}"/>
              </a:ext>
            </a:extLst>
          </p:cNvPr>
          <p:cNvGrpSpPr/>
          <p:nvPr/>
        </p:nvGrpSpPr>
        <p:grpSpPr>
          <a:xfrm>
            <a:off x="2930961" y="1764911"/>
            <a:ext cx="1019672" cy="991936"/>
            <a:chOff x="3497300" y="3955025"/>
            <a:chExt cx="295375" cy="295400"/>
          </a:xfrm>
        </p:grpSpPr>
        <p:sp>
          <p:nvSpPr>
            <p:cNvPr id="52" name="Google Shape;6631;p72">
              <a:extLst>
                <a:ext uri="{FF2B5EF4-FFF2-40B4-BE49-F238E27FC236}">
                  <a16:creationId xmlns:a16="http://schemas.microsoft.com/office/drawing/2014/main" id="{15DCA1CE-E906-4525-A212-2D28806CEBD3}"/>
                </a:ext>
              </a:extLst>
            </p:cNvPr>
            <p:cNvSpPr/>
            <p:nvPr/>
          </p:nvSpPr>
          <p:spPr>
            <a:xfrm>
              <a:off x="3660350" y="4035375"/>
              <a:ext cx="132325" cy="155175"/>
            </a:xfrm>
            <a:custGeom>
              <a:avLst/>
              <a:gdLst/>
              <a:ahLst/>
              <a:cxnLst/>
              <a:rect l="l" t="t" r="r" b="b"/>
              <a:pathLst>
                <a:path w="5293" h="6207" extrusionOk="0">
                  <a:moveTo>
                    <a:pt x="4663" y="0"/>
                  </a:moveTo>
                  <a:lnTo>
                    <a:pt x="0" y="2773"/>
                  </a:lnTo>
                  <a:lnTo>
                    <a:pt x="4127" y="6207"/>
                  </a:lnTo>
                  <a:cubicBezTo>
                    <a:pt x="4852" y="5199"/>
                    <a:pt x="5293" y="4033"/>
                    <a:pt x="5293" y="2678"/>
                  </a:cubicBezTo>
                  <a:cubicBezTo>
                    <a:pt x="5293" y="1733"/>
                    <a:pt x="5041" y="851"/>
                    <a:pt x="46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632;p72">
              <a:extLst>
                <a:ext uri="{FF2B5EF4-FFF2-40B4-BE49-F238E27FC236}">
                  <a16:creationId xmlns:a16="http://schemas.microsoft.com/office/drawing/2014/main" id="{FD1DE47B-DEEE-4C21-96F8-A162441CF4D5}"/>
                </a:ext>
              </a:extLst>
            </p:cNvPr>
            <p:cNvSpPr/>
            <p:nvPr/>
          </p:nvSpPr>
          <p:spPr>
            <a:xfrm>
              <a:off x="3653250" y="3955025"/>
              <a:ext cx="114225" cy="133150"/>
            </a:xfrm>
            <a:custGeom>
              <a:avLst/>
              <a:gdLst/>
              <a:ahLst/>
              <a:cxnLst/>
              <a:rect l="l" t="t" r="r" b="b"/>
              <a:pathLst>
                <a:path w="4569" h="5326" extrusionOk="0">
                  <a:moveTo>
                    <a:pt x="1" y="1"/>
                  </a:moveTo>
                  <a:lnTo>
                    <a:pt x="1" y="5325"/>
                  </a:lnTo>
                  <a:lnTo>
                    <a:pt x="4569" y="2679"/>
                  </a:lnTo>
                  <a:cubicBezTo>
                    <a:pt x="3561" y="1167"/>
                    <a:pt x="1891" y="127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633;p72">
              <a:extLst>
                <a:ext uri="{FF2B5EF4-FFF2-40B4-BE49-F238E27FC236}">
                  <a16:creationId xmlns:a16="http://schemas.microsoft.com/office/drawing/2014/main" id="{4BB71E33-68F5-4282-B015-356D1834409A}"/>
                </a:ext>
              </a:extLst>
            </p:cNvPr>
            <p:cNvSpPr/>
            <p:nvPr/>
          </p:nvSpPr>
          <p:spPr>
            <a:xfrm>
              <a:off x="3497300" y="3955025"/>
              <a:ext cx="256000" cy="295400"/>
            </a:xfrm>
            <a:custGeom>
              <a:avLst/>
              <a:gdLst/>
              <a:ahLst/>
              <a:cxnLst/>
              <a:rect l="l" t="t" r="r" b="b"/>
              <a:pathLst>
                <a:path w="10240" h="11816" extrusionOk="0">
                  <a:moveTo>
                    <a:pt x="5577" y="1"/>
                  </a:moveTo>
                  <a:cubicBezTo>
                    <a:pt x="2521" y="190"/>
                    <a:pt x="1" y="2805"/>
                    <a:pt x="1" y="5892"/>
                  </a:cubicBezTo>
                  <a:cubicBezTo>
                    <a:pt x="1" y="9137"/>
                    <a:pt x="2678" y="11815"/>
                    <a:pt x="5923" y="11815"/>
                  </a:cubicBezTo>
                  <a:cubicBezTo>
                    <a:pt x="7625" y="11815"/>
                    <a:pt x="9168" y="11059"/>
                    <a:pt x="10240" y="9925"/>
                  </a:cubicBezTo>
                  <a:lnTo>
                    <a:pt x="5703" y="6176"/>
                  </a:lnTo>
                  <a:cubicBezTo>
                    <a:pt x="5608" y="6144"/>
                    <a:pt x="5577" y="5987"/>
                    <a:pt x="5577" y="5892"/>
                  </a:cubicBezTo>
                  <a:lnTo>
                    <a:pt x="557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7063;p73">
            <a:extLst>
              <a:ext uri="{FF2B5EF4-FFF2-40B4-BE49-F238E27FC236}">
                <a16:creationId xmlns:a16="http://schemas.microsoft.com/office/drawing/2014/main" id="{F84256F3-12F2-4C77-BD55-CFC7C84EA516}"/>
              </a:ext>
            </a:extLst>
          </p:cNvPr>
          <p:cNvGrpSpPr/>
          <p:nvPr/>
        </p:nvGrpSpPr>
        <p:grpSpPr>
          <a:xfrm>
            <a:off x="6869839" y="1683218"/>
            <a:ext cx="991044" cy="991044"/>
            <a:chOff x="-57568775" y="3198925"/>
            <a:chExt cx="318225" cy="318225"/>
          </a:xfrm>
        </p:grpSpPr>
        <p:sp>
          <p:nvSpPr>
            <p:cNvPr id="56" name="Google Shape;7064;p73">
              <a:extLst>
                <a:ext uri="{FF2B5EF4-FFF2-40B4-BE49-F238E27FC236}">
                  <a16:creationId xmlns:a16="http://schemas.microsoft.com/office/drawing/2014/main" id="{49CB8F5E-51EB-4614-96A5-2904885CC660}"/>
                </a:ext>
              </a:extLst>
            </p:cNvPr>
            <p:cNvSpPr/>
            <p:nvPr/>
          </p:nvSpPr>
          <p:spPr>
            <a:xfrm>
              <a:off x="-57530950" y="3373775"/>
              <a:ext cx="18125" cy="64600"/>
            </a:xfrm>
            <a:custGeom>
              <a:avLst/>
              <a:gdLst/>
              <a:ahLst/>
              <a:cxnLst/>
              <a:rect l="l" t="t" r="r" b="b"/>
              <a:pathLst>
                <a:path w="725" h="2584" extrusionOk="0">
                  <a:moveTo>
                    <a:pt x="725" y="0"/>
                  </a:moveTo>
                  <a:cubicBezTo>
                    <a:pt x="315" y="284"/>
                    <a:pt x="0" y="725"/>
                    <a:pt x="0" y="1261"/>
                  </a:cubicBezTo>
                  <a:lnTo>
                    <a:pt x="0" y="1324"/>
                  </a:lnTo>
                  <a:cubicBezTo>
                    <a:pt x="0" y="1859"/>
                    <a:pt x="315" y="2332"/>
                    <a:pt x="725" y="2584"/>
                  </a:cubicBezTo>
                  <a:lnTo>
                    <a:pt x="725" y="1576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065;p73">
              <a:extLst>
                <a:ext uri="{FF2B5EF4-FFF2-40B4-BE49-F238E27FC236}">
                  <a16:creationId xmlns:a16="http://schemas.microsoft.com/office/drawing/2014/main" id="{4DBEB52C-F641-49C7-A364-269E62BE5755}"/>
                </a:ext>
              </a:extLst>
            </p:cNvPr>
            <p:cNvSpPr/>
            <p:nvPr/>
          </p:nvSpPr>
          <p:spPr>
            <a:xfrm>
              <a:off x="-57568775" y="3406850"/>
              <a:ext cx="99275" cy="110300"/>
            </a:xfrm>
            <a:custGeom>
              <a:avLst/>
              <a:gdLst/>
              <a:ahLst/>
              <a:cxnLst/>
              <a:rect l="l" t="t" r="r" b="b"/>
              <a:pathLst>
                <a:path w="3971" h="4412" extrusionOk="0">
                  <a:moveTo>
                    <a:pt x="757" y="1"/>
                  </a:moveTo>
                  <a:cubicBezTo>
                    <a:pt x="285" y="473"/>
                    <a:pt x="1" y="1103"/>
                    <a:pt x="1" y="1796"/>
                  </a:cubicBezTo>
                  <a:cubicBezTo>
                    <a:pt x="1" y="3246"/>
                    <a:pt x="1198" y="4411"/>
                    <a:pt x="2616" y="4411"/>
                  </a:cubicBezTo>
                  <a:cubicBezTo>
                    <a:pt x="3120" y="4411"/>
                    <a:pt x="3561" y="4254"/>
                    <a:pt x="3971" y="4002"/>
                  </a:cubicBezTo>
                  <a:cubicBezTo>
                    <a:pt x="3435" y="3561"/>
                    <a:pt x="2994" y="2962"/>
                    <a:pt x="2710" y="2363"/>
                  </a:cubicBezTo>
                  <a:lnTo>
                    <a:pt x="1891" y="1891"/>
                  </a:lnTo>
                  <a:cubicBezTo>
                    <a:pt x="1230" y="1481"/>
                    <a:pt x="789" y="788"/>
                    <a:pt x="7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066;p73">
              <a:extLst>
                <a:ext uri="{FF2B5EF4-FFF2-40B4-BE49-F238E27FC236}">
                  <a16:creationId xmlns:a16="http://schemas.microsoft.com/office/drawing/2014/main" id="{FE215384-B584-4D97-AECF-DB3C4A64EEC6}"/>
                </a:ext>
              </a:extLst>
            </p:cNvPr>
            <p:cNvSpPr/>
            <p:nvPr/>
          </p:nvSpPr>
          <p:spPr>
            <a:xfrm>
              <a:off x="-57494725" y="3254850"/>
              <a:ext cx="207175" cy="262300"/>
            </a:xfrm>
            <a:custGeom>
              <a:avLst/>
              <a:gdLst/>
              <a:ahLst/>
              <a:cxnLst/>
              <a:rect l="l" t="t" r="r" b="b"/>
              <a:pathLst>
                <a:path w="8287" h="10492" extrusionOk="0">
                  <a:moveTo>
                    <a:pt x="2647" y="5293"/>
                  </a:moveTo>
                  <a:cubicBezTo>
                    <a:pt x="2836" y="5293"/>
                    <a:pt x="2993" y="5451"/>
                    <a:pt x="2993" y="5640"/>
                  </a:cubicBezTo>
                  <a:cubicBezTo>
                    <a:pt x="2993" y="5829"/>
                    <a:pt x="2836" y="5986"/>
                    <a:pt x="2647" y="5986"/>
                  </a:cubicBezTo>
                  <a:cubicBezTo>
                    <a:pt x="2628" y="5989"/>
                    <a:pt x="2609" y="5990"/>
                    <a:pt x="2592" y="5990"/>
                  </a:cubicBezTo>
                  <a:cubicBezTo>
                    <a:pt x="2400" y="5990"/>
                    <a:pt x="2269" y="5841"/>
                    <a:pt x="2269" y="5640"/>
                  </a:cubicBezTo>
                  <a:cubicBezTo>
                    <a:pt x="2269" y="5451"/>
                    <a:pt x="2426" y="5293"/>
                    <a:pt x="2647" y="5293"/>
                  </a:cubicBezTo>
                  <a:close/>
                  <a:moveTo>
                    <a:pt x="5640" y="5324"/>
                  </a:moveTo>
                  <a:cubicBezTo>
                    <a:pt x="5829" y="5324"/>
                    <a:pt x="5986" y="5482"/>
                    <a:pt x="5986" y="5671"/>
                  </a:cubicBezTo>
                  <a:cubicBezTo>
                    <a:pt x="6018" y="5860"/>
                    <a:pt x="5860" y="6018"/>
                    <a:pt x="5640" y="6018"/>
                  </a:cubicBezTo>
                  <a:cubicBezTo>
                    <a:pt x="5419" y="6018"/>
                    <a:pt x="5262" y="5860"/>
                    <a:pt x="5262" y="5671"/>
                  </a:cubicBezTo>
                  <a:cubicBezTo>
                    <a:pt x="5262" y="5482"/>
                    <a:pt x="5419" y="5324"/>
                    <a:pt x="5640" y="5324"/>
                  </a:cubicBezTo>
                  <a:close/>
                  <a:moveTo>
                    <a:pt x="5191" y="7845"/>
                  </a:moveTo>
                  <a:cubicBezTo>
                    <a:pt x="5285" y="7845"/>
                    <a:pt x="5372" y="7876"/>
                    <a:pt x="5419" y="7939"/>
                  </a:cubicBezTo>
                  <a:cubicBezTo>
                    <a:pt x="5640" y="8065"/>
                    <a:pt x="5640" y="8317"/>
                    <a:pt x="5482" y="8475"/>
                  </a:cubicBezTo>
                  <a:cubicBezTo>
                    <a:pt x="5104" y="8822"/>
                    <a:pt x="4632" y="9011"/>
                    <a:pt x="4128" y="9011"/>
                  </a:cubicBezTo>
                  <a:cubicBezTo>
                    <a:pt x="3624" y="9011"/>
                    <a:pt x="3151" y="8822"/>
                    <a:pt x="2836" y="8475"/>
                  </a:cubicBezTo>
                  <a:cubicBezTo>
                    <a:pt x="2678" y="8317"/>
                    <a:pt x="2678" y="8065"/>
                    <a:pt x="2836" y="7939"/>
                  </a:cubicBezTo>
                  <a:cubicBezTo>
                    <a:pt x="2915" y="7876"/>
                    <a:pt x="3009" y="7845"/>
                    <a:pt x="3100" y="7845"/>
                  </a:cubicBezTo>
                  <a:cubicBezTo>
                    <a:pt x="3190" y="7845"/>
                    <a:pt x="3277" y="7876"/>
                    <a:pt x="3340" y="7939"/>
                  </a:cubicBezTo>
                  <a:cubicBezTo>
                    <a:pt x="3561" y="8160"/>
                    <a:pt x="3844" y="8270"/>
                    <a:pt x="4128" y="8270"/>
                  </a:cubicBezTo>
                  <a:cubicBezTo>
                    <a:pt x="4411" y="8270"/>
                    <a:pt x="4695" y="8160"/>
                    <a:pt x="4915" y="7939"/>
                  </a:cubicBezTo>
                  <a:cubicBezTo>
                    <a:pt x="4994" y="7876"/>
                    <a:pt x="5096" y="7845"/>
                    <a:pt x="5191" y="7845"/>
                  </a:cubicBezTo>
                  <a:close/>
                  <a:moveTo>
                    <a:pt x="1796" y="0"/>
                  </a:moveTo>
                  <a:cubicBezTo>
                    <a:pt x="1670" y="126"/>
                    <a:pt x="1135" y="504"/>
                    <a:pt x="1072" y="630"/>
                  </a:cubicBezTo>
                  <a:cubicBezTo>
                    <a:pt x="442" y="1260"/>
                    <a:pt x="0" y="2363"/>
                    <a:pt x="0" y="3403"/>
                  </a:cubicBezTo>
                  <a:lnTo>
                    <a:pt x="0" y="6396"/>
                  </a:lnTo>
                  <a:cubicBezTo>
                    <a:pt x="0" y="8632"/>
                    <a:pt x="1859" y="10491"/>
                    <a:pt x="4128" y="10491"/>
                  </a:cubicBezTo>
                  <a:cubicBezTo>
                    <a:pt x="6427" y="10491"/>
                    <a:pt x="8286" y="8632"/>
                    <a:pt x="8286" y="6396"/>
                  </a:cubicBezTo>
                  <a:lnTo>
                    <a:pt x="8286" y="4505"/>
                  </a:lnTo>
                  <a:cubicBezTo>
                    <a:pt x="8157" y="4513"/>
                    <a:pt x="8028" y="4517"/>
                    <a:pt x="7899" y="4517"/>
                  </a:cubicBezTo>
                  <a:cubicBezTo>
                    <a:pt x="6396" y="4517"/>
                    <a:pt x="4939" y="4009"/>
                    <a:pt x="3750" y="2993"/>
                  </a:cubicBezTo>
                  <a:cubicBezTo>
                    <a:pt x="2804" y="2206"/>
                    <a:pt x="2174" y="1103"/>
                    <a:pt x="17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067;p73">
              <a:extLst>
                <a:ext uri="{FF2B5EF4-FFF2-40B4-BE49-F238E27FC236}">
                  <a16:creationId xmlns:a16="http://schemas.microsoft.com/office/drawing/2014/main" id="{F79837B3-BC6D-4A0E-BBF0-DCC9447F08D2}"/>
                </a:ext>
              </a:extLst>
            </p:cNvPr>
            <p:cNvSpPr/>
            <p:nvPr/>
          </p:nvSpPr>
          <p:spPr>
            <a:xfrm>
              <a:off x="-57269475" y="3372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3"/>
                  </a:lnTo>
                  <a:cubicBezTo>
                    <a:pt x="442" y="2301"/>
                    <a:pt x="757" y="1828"/>
                    <a:pt x="757" y="1261"/>
                  </a:cubicBezTo>
                  <a:cubicBezTo>
                    <a:pt x="757" y="757"/>
                    <a:pt x="473" y="284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068;p73">
              <a:extLst>
                <a:ext uri="{FF2B5EF4-FFF2-40B4-BE49-F238E27FC236}">
                  <a16:creationId xmlns:a16="http://schemas.microsoft.com/office/drawing/2014/main" id="{1DFA1BA3-07C2-4F7D-A693-7673E7C49857}"/>
                </a:ext>
              </a:extLst>
            </p:cNvPr>
            <p:cNvSpPr/>
            <p:nvPr/>
          </p:nvSpPr>
          <p:spPr>
            <a:xfrm>
              <a:off x="-57436450" y="3198925"/>
              <a:ext cx="185900" cy="154400"/>
            </a:xfrm>
            <a:custGeom>
              <a:avLst/>
              <a:gdLst/>
              <a:ahLst/>
              <a:cxnLst/>
              <a:rect l="l" t="t" r="r" b="b"/>
              <a:pathLst>
                <a:path w="7436" h="6176" extrusionOk="0">
                  <a:moveTo>
                    <a:pt x="1828" y="0"/>
                  </a:moveTo>
                  <a:cubicBezTo>
                    <a:pt x="1198" y="0"/>
                    <a:pt x="568" y="126"/>
                    <a:pt x="1" y="315"/>
                  </a:cubicBezTo>
                  <a:cubicBezTo>
                    <a:pt x="1" y="977"/>
                    <a:pt x="127" y="1639"/>
                    <a:pt x="316" y="2237"/>
                  </a:cubicBezTo>
                  <a:cubicBezTo>
                    <a:pt x="631" y="3151"/>
                    <a:pt x="1167" y="3970"/>
                    <a:pt x="1923" y="4600"/>
                  </a:cubicBezTo>
                  <a:cubicBezTo>
                    <a:pt x="2710" y="5262"/>
                    <a:pt x="3655" y="5734"/>
                    <a:pt x="4632" y="5892"/>
                  </a:cubicBezTo>
                  <a:cubicBezTo>
                    <a:pt x="5073" y="5976"/>
                    <a:pt x="5262" y="5976"/>
                    <a:pt x="5507" y="5976"/>
                  </a:cubicBezTo>
                  <a:lnTo>
                    <a:pt x="5507" y="5976"/>
                  </a:lnTo>
                  <a:cubicBezTo>
                    <a:pt x="5630" y="5976"/>
                    <a:pt x="5766" y="5976"/>
                    <a:pt x="5955" y="5986"/>
                  </a:cubicBezTo>
                  <a:lnTo>
                    <a:pt x="6680" y="5986"/>
                  </a:lnTo>
                  <a:cubicBezTo>
                    <a:pt x="6963" y="5986"/>
                    <a:pt x="7215" y="6049"/>
                    <a:pt x="7436" y="6175"/>
                  </a:cubicBezTo>
                  <a:lnTo>
                    <a:pt x="7436" y="5671"/>
                  </a:lnTo>
                  <a:lnTo>
                    <a:pt x="7436" y="5640"/>
                  </a:lnTo>
                  <a:cubicBezTo>
                    <a:pt x="7436" y="2552"/>
                    <a:pt x="4916" y="0"/>
                    <a:pt x="182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069;p73">
              <a:extLst>
                <a:ext uri="{FF2B5EF4-FFF2-40B4-BE49-F238E27FC236}">
                  <a16:creationId xmlns:a16="http://schemas.microsoft.com/office/drawing/2014/main" id="{F2415013-0706-4FB8-82F5-823D72B166DD}"/>
                </a:ext>
              </a:extLst>
            </p:cNvPr>
            <p:cNvSpPr/>
            <p:nvPr/>
          </p:nvSpPr>
          <p:spPr>
            <a:xfrm>
              <a:off x="-57532525" y="3215450"/>
              <a:ext cx="77975" cy="148900"/>
            </a:xfrm>
            <a:custGeom>
              <a:avLst/>
              <a:gdLst/>
              <a:ahLst/>
              <a:cxnLst/>
              <a:rect l="l" t="t" r="r" b="b"/>
              <a:pathLst>
                <a:path w="3119" h="5956" extrusionOk="0">
                  <a:moveTo>
                    <a:pt x="3056" y="1"/>
                  </a:moveTo>
                  <a:cubicBezTo>
                    <a:pt x="1260" y="946"/>
                    <a:pt x="0" y="2836"/>
                    <a:pt x="0" y="5010"/>
                  </a:cubicBezTo>
                  <a:lnTo>
                    <a:pt x="0" y="5199"/>
                  </a:lnTo>
                  <a:lnTo>
                    <a:pt x="0" y="5955"/>
                  </a:lnTo>
                  <a:lnTo>
                    <a:pt x="63" y="5955"/>
                  </a:lnTo>
                  <a:cubicBezTo>
                    <a:pt x="158" y="5829"/>
                    <a:pt x="284" y="5766"/>
                    <a:pt x="410" y="5672"/>
                  </a:cubicBezTo>
                  <a:lnTo>
                    <a:pt x="788" y="5451"/>
                  </a:lnTo>
                  <a:lnTo>
                    <a:pt x="788" y="4601"/>
                  </a:lnTo>
                  <a:cubicBezTo>
                    <a:pt x="914" y="3088"/>
                    <a:pt x="1828" y="1576"/>
                    <a:pt x="3119" y="789"/>
                  </a:cubicBezTo>
                  <a:cubicBezTo>
                    <a:pt x="3088" y="505"/>
                    <a:pt x="3056" y="253"/>
                    <a:pt x="30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425;p72">
            <a:extLst>
              <a:ext uri="{FF2B5EF4-FFF2-40B4-BE49-F238E27FC236}">
                <a16:creationId xmlns:a16="http://schemas.microsoft.com/office/drawing/2014/main" id="{A4604B2A-97F4-42CD-BBAA-68BE66614C5D}"/>
              </a:ext>
            </a:extLst>
          </p:cNvPr>
          <p:cNvGrpSpPr/>
          <p:nvPr/>
        </p:nvGrpSpPr>
        <p:grpSpPr>
          <a:xfrm>
            <a:off x="1009047" y="1728510"/>
            <a:ext cx="955943" cy="945752"/>
            <a:chOff x="581525" y="3254850"/>
            <a:chExt cx="297750" cy="294575"/>
          </a:xfrm>
        </p:grpSpPr>
        <p:sp>
          <p:nvSpPr>
            <p:cNvPr id="63" name="Google Shape;6426;p72">
              <a:extLst>
                <a:ext uri="{FF2B5EF4-FFF2-40B4-BE49-F238E27FC236}">
                  <a16:creationId xmlns:a16="http://schemas.microsoft.com/office/drawing/2014/main" id="{841E6B7F-601D-4105-99E4-67D4B3A90C5C}"/>
                </a:ext>
              </a:extLst>
            </p:cNvPr>
            <p:cNvSpPr/>
            <p:nvPr/>
          </p:nvSpPr>
          <p:spPr>
            <a:xfrm>
              <a:off x="616950" y="3358025"/>
              <a:ext cx="89025" cy="86650"/>
            </a:xfrm>
            <a:custGeom>
              <a:avLst/>
              <a:gdLst/>
              <a:ahLst/>
              <a:cxnLst/>
              <a:rect l="l" t="t" r="r" b="b"/>
              <a:pathLst>
                <a:path w="3561" h="3466" extrusionOk="0">
                  <a:moveTo>
                    <a:pt x="1797" y="0"/>
                  </a:moveTo>
                  <a:cubicBezTo>
                    <a:pt x="789" y="0"/>
                    <a:pt x="1" y="788"/>
                    <a:pt x="1" y="1733"/>
                  </a:cubicBezTo>
                  <a:cubicBezTo>
                    <a:pt x="1" y="2710"/>
                    <a:pt x="789" y="3466"/>
                    <a:pt x="1797" y="3466"/>
                  </a:cubicBezTo>
                  <a:cubicBezTo>
                    <a:pt x="2773" y="3466"/>
                    <a:pt x="3561" y="2710"/>
                    <a:pt x="3561" y="1733"/>
                  </a:cubicBezTo>
                  <a:cubicBezTo>
                    <a:pt x="3561" y="788"/>
                    <a:pt x="2773" y="0"/>
                    <a:pt x="17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27;p72">
              <a:extLst>
                <a:ext uri="{FF2B5EF4-FFF2-40B4-BE49-F238E27FC236}">
                  <a16:creationId xmlns:a16="http://schemas.microsoft.com/office/drawing/2014/main" id="{BB9D3EE4-90E8-4B0B-B710-C189CC8BEDE2}"/>
                </a:ext>
              </a:extLst>
            </p:cNvPr>
            <p:cNvSpPr/>
            <p:nvPr/>
          </p:nvSpPr>
          <p:spPr>
            <a:xfrm>
              <a:off x="721725" y="3254850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1355"/>
                  </a:moveTo>
                  <a:cubicBezTo>
                    <a:pt x="3749" y="1355"/>
                    <a:pt x="4159" y="1827"/>
                    <a:pt x="4159" y="2363"/>
                  </a:cubicBezTo>
                  <a:cubicBezTo>
                    <a:pt x="4159" y="2773"/>
                    <a:pt x="3970" y="3119"/>
                    <a:pt x="3623" y="3277"/>
                  </a:cubicBezTo>
                  <a:cubicBezTo>
                    <a:pt x="3529" y="3308"/>
                    <a:pt x="3497" y="3434"/>
                    <a:pt x="3497" y="3560"/>
                  </a:cubicBezTo>
                  <a:cubicBezTo>
                    <a:pt x="3497" y="3749"/>
                    <a:pt x="3340" y="3907"/>
                    <a:pt x="3151" y="3907"/>
                  </a:cubicBezTo>
                  <a:cubicBezTo>
                    <a:pt x="2962" y="3907"/>
                    <a:pt x="2804" y="3749"/>
                    <a:pt x="2804" y="3560"/>
                  </a:cubicBezTo>
                  <a:cubicBezTo>
                    <a:pt x="2804" y="3151"/>
                    <a:pt x="2993" y="2836"/>
                    <a:pt x="3308" y="2647"/>
                  </a:cubicBezTo>
                  <a:cubicBezTo>
                    <a:pt x="3434" y="2552"/>
                    <a:pt x="3497" y="2458"/>
                    <a:pt x="3497" y="2332"/>
                  </a:cubicBezTo>
                  <a:cubicBezTo>
                    <a:pt x="3497" y="2143"/>
                    <a:pt x="3340" y="1953"/>
                    <a:pt x="3151" y="1953"/>
                  </a:cubicBezTo>
                  <a:cubicBezTo>
                    <a:pt x="2962" y="1953"/>
                    <a:pt x="2804" y="2143"/>
                    <a:pt x="2804" y="2332"/>
                  </a:cubicBezTo>
                  <a:cubicBezTo>
                    <a:pt x="2804" y="2521"/>
                    <a:pt x="2646" y="2678"/>
                    <a:pt x="2426" y="2678"/>
                  </a:cubicBezTo>
                  <a:cubicBezTo>
                    <a:pt x="2237" y="2678"/>
                    <a:pt x="2079" y="2521"/>
                    <a:pt x="2079" y="2332"/>
                  </a:cubicBezTo>
                  <a:cubicBezTo>
                    <a:pt x="2079" y="1827"/>
                    <a:pt x="2552" y="1355"/>
                    <a:pt x="3151" y="1355"/>
                  </a:cubicBezTo>
                  <a:close/>
                  <a:moveTo>
                    <a:pt x="3151" y="4096"/>
                  </a:moveTo>
                  <a:cubicBezTo>
                    <a:pt x="3340" y="4096"/>
                    <a:pt x="3497" y="4253"/>
                    <a:pt x="3497" y="4442"/>
                  </a:cubicBezTo>
                  <a:cubicBezTo>
                    <a:pt x="3497" y="4663"/>
                    <a:pt x="3340" y="4820"/>
                    <a:pt x="3151" y="4820"/>
                  </a:cubicBezTo>
                  <a:cubicBezTo>
                    <a:pt x="2962" y="4820"/>
                    <a:pt x="2804" y="4663"/>
                    <a:pt x="2804" y="4442"/>
                  </a:cubicBezTo>
                  <a:cubicBezTo>
                    <a:pt x="2804" y="4253"/>
                    <a:pt x="2962" y="4096"/>
                    <a:pt x="3151" y="4096"/>
                  </a:cubicBezTo>
                  <a:close/>
                  <a:moveTo>
                    <a:pt x="3182" y="0"/>
                  </a:moveTo>
                  <a:cubicBezTo>
                    <a:pt x="1481" y="0"/>
                    <a:pt x="63" y="1418"/>
                    <a:pt x="63" y="3119"/>
                  </a:cubicBezTo>
                  <a:cubicBezTo>
                    <a:pt x="63" y="3655"/>
                    <a:pt x="189" y="4159"/>
                    <a:pt x="473" y="4663"/>
                  </a:cubicBezTo>
                  <a:lnTo>
                    <a:pt x="32" y="5766"/>
                  </a:lnTo>
                  <a:cubicBezTo>
                    <a:pt x="0" y="5860"/>
                    <a:pt x="32" y="5986"/>
                    <a:pt x="126" y="6112"/>
                  </a:cubicBezTo>
                  <a:cubicBezTo>
                    <a:pt x="189" y="6175"/>
                    <a:pt x="347" y="6238"/>
                    <a:pt x="473" y="6238"/>
                  </a:cubicBezTo>
                  <a:lnTo>
                    <a:pt x="1764" y="5892"/>
                  </a:lnTo>
                  <a:cubicBezTo>
                    <a:pt x="2205" y="6144"/>
                    <a:pt x="2678" y="6238"/>
                    <a:pt x="3182" y="6238"/>
                  </a:cubicBezTo>
                  <a:cubicBezTo>
                    <a:pt x="4915" y="6238"/>
                    <a:pt x="6301" y="4789"/>
                    <a:pt x="6301" y="3119"/>
                  </a:cubicBezTo>
                  <a:cubicBezTo>
                    <a:pt x="6301" y="1386"/>
                    <a:pt x="4883" y="0"/>
                    <a:pt x="318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428;p72">
              <a:extLst>
                <a:ext uri="{FF2B5EF4-FFF2-40B4-BE49-F238E27FC236}">
                  <a16:creationId xmlns:a16="http://schemas.microsoft.com/office/drawing/2014/main" id="{76E50A39-420B-4D9E-85F9-2676064295B4}"/>
                </a:ext>
              </a:extLst>
            </p:cNvPr>
            <p:cNvSpPr/>
            <p:nvPr/>
          </p:nvSpPr>
          <p:spPr>
            <a:xfrm>
              <a:off x="581525" y="3440725"/>
              <a:ext cx="157550" cy="108700"/>
            </a:xfrm>
            <a:custGeom>
              <a:avLst/>
              <a:gdLst/>
              <a:ahLst/>
              <a:cxnLst/>
              <a:rect l="l" t="t" r="r" b="b"/>
              <a:pathLst>
                <a:path w="6302" h="4348" extrusionOk="0">
                  <a:moveTo>
                    <a:pt x="1355" y="0"/>
                  </a:moveTo>
                  <a:cubicBezTo>
                    <a:pt x="567" y="567"/>
                    <a:pt x="0" y="1513"/>
                    <a:pt x="0" y="2584"/>
                  </a:cubicBezTo>
                  <a:lnTo>
                    <a:pt x="0" y="4001"/>
                  </a:lnTo>
                  <a:cubicBezTo>
                    <a:pt x="63" y="4190"/>
                    <a:pt x="221" y="4348"/>
                    <a:pt x="410" y="4348"/>
                  </a:cubicBezTo>
                  <a:lnTo>
                    <a:pt x="5955" y="4348"/>
                  </a:lnTo>
                  <a:cubicBezTo>
                    <a:pt x="6144" y="4348"/>
                    <a:pt x="6301" y="4190"/>
                    <a:pt x="6301" y="4001"/>
                  </a:cubicBezTo>
                  <a:lnTo>
                    <a:pt x="6301" y="2584"/>
                  </a:lnTo>
                  <a:cubicBezTo>
                    <a:pt x="6301" y="1513"/>
                    <a:pt x="5797" y="599"/>
                    <a:pt x="4978" y="0"/>
                  </a:cubicBezTo>
                  <a:cubicBezTo>
                    <a:pt x="4537" y="536"/>
                    <a:pt x="3875" y="851"/>
                    <a:pt x="3151" y="851"/>
                  </a:cubicBezTo>
                  <a:cubicBezTo>
                    <a:pt x="2458" y="851"/>
                    <a:pt x="1796" y="536"/>
                    <a:pt x="13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47"/>
          <p:cNvSpPr txBox="1">
            <a:spLocks noGrp="1"/>
          </p:cNvSpPr>
          <p:nvPr>
            <p:ph type="title"/>
          </p:nvPr>
        </p:nvSpPr>
        <p:spPr>
          <a:xfrm>
            <a:off x="896300" y="575400"/>
            <a:ext cx="20778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KEY FINDINGS</a:t>
            </a:r>
            <a:endParaRPr dirty="0"/>
          </a:p>
        </p:txBody>
      </p:sp>
      <p:sp>
        <p:nvSpPr>
          <p:cNvPr id="569" name="Google Shape;569;p47"/>
          <p:cNvSpPr txBox="1">
            <a:spLocks noGrp="1"/>
          </p:cNvSpPr>
          <p:nvPr>
            <p:ph type="title" idx="2"/>
          </p:nvPr>
        </p:nvSpPr>
        <p:spPr>
          <a:xfrm>
            <a:off x="4936955" y="447430"/>
            <a:ext cx="2153100" cy="3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 in 5</a:t>
            </a:r>
            <a:endParaRPr dirty="0"/>
          </a:p>
        </p:txBody>
      </p:sp>
      <p:sp>
        <p:nvSpPr>
          <p:cNvPr id="570" name="Google Shape;570;p47"/>
          <p:cNvSpPr txBox="1">
            <a:spLocks noGrp="1"/>
          </p:cNvSpPr>
          <p:nvPr>
            <p:ph type="subTitle" idx="1"/>
          </p:nvPr>
        </p:nvSpPr>
        <p:spPr>
          <a:xfrm>
            <a:off x="4572000" y="846020"/>
            <a:ext cx="2883000" cy="44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Are optimistic about 2020/2021 </a:t>
            </a:r>
            <a:endParaRPr sz="1600" dirty="0"/>
          </a:p>
        </p:txBody>
      </p:sp>
      <p:sp>
        <p:nvSpPr>
          <p:cNvPr id="571" name="Google Shape;571;p47"/>
          <p:cNvSpPr txBox="1">
            <a:spLocks noGrp="1"/>
          </p:cNvSpPr>
          <p:nvPr>
            <p:ph type="title" idx="3"/>
          </p:nvPr>
        </p:nvSpPr>
        <p:spPr>
          <a:xfrm>
            <a:off x="4936955" y="1769180"/>
            <a:ext cx="2153100" cy="3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60%</a:t>
            </a:r>
            <a:endParaRPr dirty="0"/>
          </a:p>
        </p:txBody>
      </p:sp>
      <p:sp>
        <p:nvSpPr>
          <p:cNvPr id="572" name="Google Shape;572;p47"/>
          <p:cNvSpPr txBox="1">
            <a:spLocks noGrp="1"/>
          </p:cNvSpPr>
          <p:nvPr>
            <p:ph type="subTitle" idx="4"/>
          </p:nvPr>
        </p:nvSpPr>
        <p:spPr>
          <a:xfrm>
            <a:off x="4572000" y="2167770"/>
            <a:ext cx="2883000" cy="44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Expect an economic depression over the next 5 years</a:t>
            </a:r>
            <a:endParaRPr sz="1600" dirty="0"/>
          </a:p>
        </p:txBody>
      </p:sp>
      <p:sp>
        <p:nvSpPr>
          <p:cNvPr id="573" name="Google Shape;573;p47"/>
          <p:cNvSpPr txBox="1">
            <a:spLocks noGrp="1"/>
          </p:cNvSpPr>
          <p:nvPr>
            <p:ph type="title" idx="5"/>
          </p:nvPr>
        </p:nvSpPr>
        <p:spPr>
          <a:xfrm>
            <a:off x="4936955" y="3319530"/>
            <a:ext cx="2153100" cy="3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2X</a:t>
            </a:r>
            <a:endParaRPr dirty="0"/>
          </a:p>
        </p:txBody>
      </p:sp>
      <p:sp>
        <p:nvSpPr>
          <p:cNvPr id="574" name="Google Shape;574;p47"/>
          <p:cNvSpPr txBox="1">
            <a:spLocks noGrp="1"/>
          </p:cNvSpPr>
          <p:nvPr>
            <p:ph type="subTitle" idx="6"/>
          </p:nvPr>
        </p:nvSpPr>
        <p:spPr>
          <a:xfrm>
            <a:off x="4572000" y="3718120"/>
            <a:ext cx="2883000" cy="44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Agile PMs are twice as likely to report “business is good” than other PMs</a:t>
            </a:r>
            <a:endParaRPr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47"/>
          <p:cNvSpPr txBox="1">
            <a:spLocks noGrp="1"/>
          </p:cNvSpPr>
          <p:nvPr>
            <p:ph type="title"/>
          </p:nvPr>
        </p:nvSpPr>
        <p:spPr>
          <a:xfrm>
            <a:off x="896300" y="575400"/>
            <a:ext cx="245269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Who is adopting best to change?</a:t>
            </a:r>
            <a:endParaRPr dirty="0"/>
          </a:p>
        </p:txBody>
      </p:sp>
      <p:sp>
        <p:nvSpPr>
          <p:cNvPr id="569" name="Google Shape;569;p47"/>
          <p:cNvSpPr txBox="1">
            <a:spLocks noGrp="1"/>
          </p:cNvSpPr>
          <p:nvPr>
            <p:ph type="title" idx="2"/>
          </p:nvPr>
        </p:nvSpPr>
        <p:spPr>
          <a:xfrm>
            <a:off x="4936955" y="268250"/>
            <a:ext cx="2153100" cy="3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80%</a:t>
            </a:r>
            <a:endParaRPr dirty="0"/>
          </a:p>
        </p:txBody>
      </p:sp>
      <p:sp>
        <p:nvSpPr>
          <p:cNvPr id="570" name="Google Shape;570;p47"/>
          <p:cNvSpPr txBox="1">
            <a:spLocks noGrp="1"/>
          </p:cNvSpPr>
          <p:nvPr>
            <p:ph type="subTitle" idx="1"/>
          </p:nvPr>
        </p:nvSpPr>
        <p:spPr>
          <a:xfrm>
            <a:off x="3348990" y="582363"/>
            <a:ext cx="5132071" cy="44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O</a:t>
            </a:r>
            <a:r>
              <a:rPr lang="en" sz="1600" dirty="0"/>
              <a:t>f PMs in </a:t>
            </a:r>
            <a:r>
              <a:rPr lang="en" sz="1600" b="1" dirty="0"/>
              <a:t>tech, advertising, airlines, &amp; aeronautics</a:t>
            </a:r>
            <a:r>
              <a:rPr lang="en" sz="1600" dirty="0"/>
              <a:t> are quickly changing</a:t>
            </a:r>
            <a:endParaRPr sz="1600" dirty="0"/>
          </a:p>
        </p:txBody>
      </p:sp>
      <p:sp>
        <p:nvSpPr>
          <p:cNvPr id="571" name="Google Shape;571;p47"/>
          <p:cNvSpPr txBox="1">
            <a:spLocks noGrp="1"/>
          </p:cNvSpPr>
          <p:nvPr>
            <p:ph type="title" idx="3"/>
          </p:nvPr>
        </p:nvSpPr>
        <p:spPr>
          <a:xfrm>
            <a:off x="4936955" y="1464815"/>
            <a:ext cx="2153100" cy="3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56%</a:t>
            </a:r>
            <a:endParaRPr dirty="0"/>
          </a:p>
        </p:txBody>
      </p:sp>
      <p:sp>
        <p:nvSpPr>
          <p:cNvPr id="572" name="Google Shape;572;p47"/>
          <p:cNvSpPr txBox="1">
            <a:spLocks noGrp="1"/>
          </p:cNvSpPr>
          <p:nvPr>
            <p:ph type="subTitle" idx="4"/>
          </p:nvPr>
        </p:nvSpPr>
        <p:spPr>
          <a:xfrm>
            <a:off x="3625950" y="1787616"/>
            <a:ext cx="4855110" cy="44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O</a:t>
            </a:r>
            <a:r>
              <a:rPr lang="en" sz="1600" dirty="0"/>
              <a:t>f PMs in </a:t>
            </a:r>
            <a:r>
              <a:rPr lang="en" sz="1600" b="1" dirty="0"/>
              <a:t>non-profits </a:t>
            </a:r>
            <a:r>
              <a:rPr lang="en" sz="1600" dirty="0"/>
              <a:t>are adopting strategies for Covid</a:t>
            </a:r>
            <a:endParaRPr sz="1600" dirty="0"/>
          </a:p>
        </p:txBody>
      </p:sp>
      <p:sp>
        <p:nvSpPr>
          <p:cNvPr id="573" name="Google Shape;573;p47"/>
          <p:cNvSpPr txBox="1">
            <a:spLocks noGrp="1"/>
          </p:cNvSpPr>
          <p:nvPr>
            <p:ph type="title" idx="5"/>
          </p:nvPr>
        </p:nvSpPr>
        <p:spPr>
          <a:xfrm>
            <a:off x="4936955" y="2725170"/>
            <a:ext cx="2153100" cy="3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17%</a:t>
            </a:r>
            <a:endParaRPr dirty="0"/>
          </a:p>
        </p:txBody>
      </p:sp>
      <p:sp>
        <p:nvSpPr>
          <p:cNvPr id="574" name="Google Shape;574;p47"/>
          <p:cNvSpPr txBox="1">
            <a:spLocks noGrp="1"/>
          </p:cNvSpPr>
          <p:nvPr>
            <p:ph type="subTitle" idx="6"/>
          </p:nvPr>
        </p:nvSpPr>
        <p:spPr>
          <a:xfrm>
            <a:off x="3625950" y="3033270"/>
            <a:ext cx="4855110" cy="12758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O</a:t>
            </a:r>
            <a:r>
              <a:rPr lang="en" sz="1600" dirty="0"/>
              <a:t>f PMs in </a:t>
            </a:r>
            <a:r>
              <a:rPr lang="en" sz="1600" b="1" dirty="0"/>
              <a:t>manufacturing</a:t>
            </a:r>
            <a:r>
              <a:rPr lang="en" sz="1600" dirty="0"/>
              <a:t> are updating products and services</a:t>
            </a:r>
            <a:endParaRPr sz="1600" dirty="0"/>
          </a:p>
        </p:txBody>
      </p:sp>
      <p:sp>
        <p:nvSpPr>
          <p:cNvPr id="9" name="Google Shape;573;p47">
            <a:extLst>
              <a:ext uri="{FF2B5EF4-FFF2-40B4-BE49-F238E27FC236}">
                <a16:creationId xmlns:a16="http://schemas.microsoft.com/office/drawing/2014/main" id="{86BCEB10-71E0-4338-9A85-E30B60981D2F}"/>
              </a:ext>
            </a:extLst>
          </p:cNvPr>
          <p:cNvSpPr txBox="1">
            <a:spLocks/>
          </p:cNvSpPr>
          <p:nvPr/>
        </p:nvSpPr>
        <p:spPr>
          <a:xfrm>
            <a:off x="4936955" y="3958109"/>
            <a:ext cx="2153100" cy="3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nton"/>
              <a:buNone/>
              <a:defRPr sz="4000" b="0" i="0" u="none" strike="noStrike" cap="none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nton"/>
              <a:buNone/>
              <a:defRPr sz="4000" b="0" i="0" u="none" strike="noStrike" cap="none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nton"/>
              <a:buNone/>
              <a:defRPr sz="4000" b="0" i="0" u="none" strike="noStrike" cap="none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nton"/>
              <a:buNone/>
              <a:defRPr sz="4000" b="0" i="0" u="none" strike="noStrike" cap="none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nton"/>
              <a:buNone/>
              <a:defRPr sz="4000" b="0" i="0" u="none" strike="noStrike" cap="none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nton"/>
              <a:buNone/>
              <a:defRPr sz="4000" b="0" i="0" u="none" strike="noStrike" cap="none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nton"/>
              <a:buNone/>
              <a:defRPr sz="4000" b="0" i="0" u="none" strike="noStrike" cap="none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nton"/>
              <a:buNone/>
              <a:defRPr sz="4000" b="0" i="0" u="none" strike="noStrike" cap="none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nton"/>
              <a:buNone/>
              <a:defRPr sz="4000" b="0" i="0" u="none" strike="noStrike" cap="none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r>
              <a:rPr lang="en" dirty="0"/>
              <a:t>13%</a:t>
            </a:r>
          </a:p>
        </p:txBody>
      </p:sp>
      <p:sp>
        <p:nvSpPr>
          <p:cNvPr id="10" name="Google Shape;574;p47">
            <a:extLst>
              <a:ext uri="{FF2B5EF4-FFF2-40B4-BE49-F238E27FC236}">
                <a16:creationId xmlns:a16="http://schemas.microsoft.com/office/drawing/2014/main" id="{7DD16867-6516-4627-B6BA-E1DFCA8E5F39}"/>
              </a:ext>
            </a:extLst>
          </p:cNvPr>
          <p:cNvSpPr txBox="1">
            <a:spLocks/>
          </p:cNvSpPr>
          <p:nvPr/>
        </p:nvSpPr>
        <p:spPr>
          <a:xfrm>
            <a:off x="3625950" y="4266209"/>
            <a:ext cx="4855110" cy="1275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Space Mono"/>
              <a:buNone/>
              <a:defRPr sz="1100" b="0" i="0" u="none" strike="noStrike" cap="none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Space Mono"/>
              <a:buNone/>
              <a:defRPr sz="1100" b="0" i="0" u="none" strike="noStrike" cap="none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Space Mono"/>
              <a:buNone/>
              <a:defRPr sz="1100" b="0" i="0" u="none" strike="noStrike" cap="none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Space Mono"/>
              <a:buNone/>
              <a:defRPr sz="1100" b="0" i="0" u="none" strike="noStrike" cap="none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Space Mono"/>
              <a:buNone/>
              <a:defRPr sz="1100" b="0" i="0" u="none" strike="noStrike" cap="none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Space Mono"/>
              <a:buNone/>
              <a:defRPr sz="1100" b="0" i="0" u="none" strike="noStrike" cap="none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Space Mono"/>
              <a:buNone/>
              <a:defRPr sz="1100" b="0" i="0" u="none" strike="noStrike" cap="none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Space Mono"/>
              <a:buNone/>
              <a:defRPr sz="1100" b="0" i="0" u="none" strike="noStrike" cap="none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Space Mono"/>
              <a:buNone/>
              <a:defRPr sz="1100" b="0" i="0" u="none" strike="noStrike" cap="none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pPr marL="0" indent="0"/>
            <a:r>
              <a:rPr lang="en-US" sz="1600" dirty="0"/>
              <a:t>Of PMs in government are updating products and services</a:t>
            </a:r>
          </a:p>
        </p:txBody>
      </p:sp>
    </p:spTree>
    <p:extLst>
      <p:ext uri="{BB962C8B-B14F-4D97-AF65-F5344CB8AC3E}">
        <p14:creationId xmlns:p14="http://schemas.microsoft.com/office/powerpoint/2010/main" val="1936974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ED7DC7-23E8-42BD-A039-39F3BD2EDC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62025"/>
            <a:ext cx="9144000" cy="557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35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ED7DC7-23E8-42BD-A039-39F3BD2EDC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62025"/>
            <a:ext cx="9144000" cy="557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66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ED7DC7-23E8-42BD-A039-39F3BD2EDC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62025"/>
            <a:ext cx="9144000" cy="557418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5E692F6-DF80-4319-8D16-23EC2D0B5936}"/>
              </a:ext>
            </a:extLst>
          </p:cNvPr>
          <p:cNvSpPr/>
          <p:nvPr/>
        </p:nvSpPr>
        <p:spPr>
          <a:xfrm>
            <a:off x="137160" y="902970"/>
            <a:ext cx="2251710" cy="5829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INTAGE DISEASE">
  <a:themeElements>
    <a:clrScheme name="Simple Light">
      <a:dk1>
        <a:srgbClr val="242424"/>
      </a:dk1>
      <a:lt1>
        <a:srgbClr val="FFFFFF"/>
      </a:lt1>
      <a:dk2>
        <a:srgbClr val="FFEDD9"/>
      </a:dk2>
      <a:lt2>
        <a:srgbClr val="EEEEEE"/>
      </a:lt2>
      <a:accent1>
        <a:srgbClr val="4FBBD2"/>
      </a:accent1>
      <a:accent2>
        <a:srgbClr val="0085A0"/>
      </a:accent2>
      <a:accent3>
        <a:srgbClr val="21A8A4"/>
      </a:accent3>
      <a:accent4>
        <a:srgbClr val="F27050"/>
      </a:accent4>
      <a:accent5>
        <a:srgbClr val="FFA733"/>
      </a:accent5>
      <a:accent6>
        <a:srgbClr val="173F6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289</Words>
  <Application>Microsoft Office PowerPoint</Application>
  <PresentationFormat>On-screen Show (16:9)</PresentationFormat>
  <Paragraphs>62</Paragraphs>
  <Slides>21</Slides>
  <Notes>21</Notes>
  <HiddenSlides>5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Anton</vt:lpstr>
      <vt:lpstr>National2</vt:lpstr>
      <vt:lpstr>Arial</vt:lpstr>
      <vt:lpstr>Space Mono</vt:lpstr>
      <vt:lpstr>VINTAGE DISEASE</vt:lpstr>
      <vt:lpstr>Reflections</vt:lpstr>
      <vt:lpstr>INTRODUCTIONS</vt:lpstr>
      <vt:lpstr>My Intent</vt:lpstr>
      <vt:lpstr>My Methods</vt:lpstr>
      <vt:lpstr>KEY FINDINGS</vt:lpstr>
      <vt:lpstr>Who is adopting best to change?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Counter Measures Taken</vt:lpstr>
      <vt:lpstr>Lessons Learned  So Far</vt:lpstr>
      <vt:lpstr>Helpful Software Tools</vt:lpstr>
      <vt:lpstr>My final question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Reflections</dc:title>
  <dc:creator>Jigs Gaton</dc:creator>
  <cp:lastModifiedBy>Jigs Gaton</cp:lastModifiedBy>
  <cp:revision>35</cp:revision>
  <dcterms:modified xsi:type="dcterms:W3CDTF">2020-10-28T17:20:21Z</dcterms:modified>
</cp:coreProperties>
</file>